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92" r:id="rId2"/>
  </p:sldMasterIdLst>
  <p:notesMasterIdLst>
    <p:notesMasterId r:id="rId17"/>
  </p:notesMasterIdLst>
  <p:handoutMasterIdLst>
    <p:handoutMasterId r:id="rId18"/>
  </p:handoutMasterIdLst>
  <p:sldIdLst>
    <p:sldId id="257" r:id="rId3"/>
    <p:sldId id="340" r:id="rId4"/>
    <p:sldId id="334" r:id="rId5"/>
    <p:sldId id="337" r:id="rId6"/>
    <p:sldId id="276" r:id="rId7"/>
    <p:sldId id="330" r:id="rId8"/>
    <p:sldId id="331" r:id="rId9"/>
    <p:sldId id="332" r:id="rId10"/>
    <p:sldId id="333" r:id="rId11"/>
    <p:sldId id="335" r:id="rId12"/>
    <p:sldId id="341" r:id="rId13"/>
    <p:sldId id="339" r:id="rId14"/>
    <p:sldId id="338" r:id="rId15"/>
    <p:sldId id="32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 Myers" initials="" lastIdx="3" clrIdx="0"/>
  <p:cmAuthor id="2" name="Paul Lopes" initials="" lastIdx="1" clrIdx="1"/>
  <p:cmAuthor id="3" name="Susan E Baglole" initials="SEB" lastIdx="1" clrIdx="2">
    <p:extLst>
      <p:ext uri="{19B8F6BF-5375-455C-9EA6-DF929625EA0E}">
        <p15:presenceInfo xmlns:p15="http://schemas.microsoft.com/office/powerpoint/2012/main" userId="S-1-5-21-4004834456-2144659163-561153176-3439" providerId="AD"/>
      </p:ext>
    </p:extLst>
  </p:cmAuthor>
  <p:cmAuthor id="4" name="Stephanie L Adams" initials="SLA" lastIdx="8" clrIdx="3">
    <p:extLst>
      <p:ext uri="{19B8F6BF-5375-455C-9EA6-DF929625EA0E}">
        <p15:presenceInfo xmlns:p15="http://schemas.microsoft.com/office/powerpoint/2012/main" userId="S-1-5-21-4004834456-2144659163-561153176-35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9C138"/>
    <a:srgbClr val="EEF3FA"/>
    <a:srgbClr val="00BFF3"/>
    <a:srgbClr val="3FC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70243" autoAdjust="0"/>
  </p:normalViewPr>
  <p:slideViewPr>
    <p:cSldViewPr snapToGrid="0">
      <p:cViewPr varScale="1">
        <p:scale>
          <a:sx n="81" d="100"/>
          <a:sy n="81" d="100"/>
        </p:scale>
        <p:origin x="16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88A51B7-8D8A-4D2D-A1A5-2C544C48D136}" type="datetimeFigureOut">
              <a:rPr lang="en-US" smtClean="0"/>
              <a:t>2019/04/26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405BC80-E048-4C0C-A953-4919833427D4}" type="slidenum">
              <a:rPr lang="en-US" smtClean="0"/>
              <a:t>‹#›</a:t>
            </a:fld>
            <a:endParaRPr lang="en-US"/>
          </a:p>
        </p:txBody>
      </p:sp>
    </p:spTree>
    <p:extLst>
      <p:ext uri="{BB962C8B-B14F-4D97-AF65-F5344CB8AC3E}">
        <p14:creationId xmlns:p14="http://schemas.microsoft.com/office/powerpoint/2010/main" val="3544323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93C3C2-668C-409A-A72B-DA70E83CB82E}" type="datetimeFigureOut">
              <a:rPr lang="en-US" smtClean="0"/>
              <a:t>2019/04/26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8D9B09-27DE-45EA-BDD0-85C450F758C3}" type="slidenum">
              <a:rPr lang="en-US" smtClean="0"/>
              <a:t>‹#›</a:t>
            </a:fld>
            <a:endParaRPr lang="en-US"/>
          </a:p>
        </p:txBody>
      </p:sp>
    </p:spTree>
    <p:extLst>
      <p:ext uri="{BB962C8B-B14F-4D97-AF65-F5344CB8AC3E}">
        <p14:creationId xmlns:p14="http://schemas.microsoft.com/office/powerpoint/2010/main" val="312763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73E10-4336-412B-B08C-E04FF7605170}" type="slidenum">
              <a:rPr lang="en-US" smtClean="0"/>
              <a:t>1</a:t>
            </a:fld>
            <a:endParaRPr lang="en-US"/>
          </a:p>
        </p:txBody>
      </p:sp>
    </p:spTree>
    <p:extLst>
      <p:ext uri="{BB962C8B-B14F-4D97-AF65-F5344CB8AC3E}">
        <p14:creationId xmlns:p14="http://schemas.microsoft.com/office/powerpoint/2010/main" val="350425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10</a:t>
            </a:fld>
            <a:endParaRPr lang="en-US"/>
          </a:p>
        </p:txBody>
      </p:sp>
    </p:spTree>
    <p:extLst>
      <p:ext uri="{BB962C8B-B14F-4D97-AF65-F5344CB8AC3E}">
        <p14:creationId xmlns:p14="http://schemas.microsoft.com/office/powerpoint/2010/main" val="250203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lumMod val="50000"/>
                  </a:schemeClr>
                </a:solidFill>
                <a:latin typeface="Franklin Gothic Book" panose="020B0503020102020204" pitchFamily="34" charset="0"/>
              </a:rPr>
              <a:t>Since December 2017, we have posted 117 Facebook posts, with a reach of 999,830, 13,381 likes, 5,558 Comments, 6,651 Shares.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11</a:t>
            </a:fld>
            <a:endParaRPr lang="en-US"/>
          </a:p>
        </p:txBody>
      </p:sp>
    </p:spTree>
    <p:extLst>
      <p:ext uri="{BB962C8B-B14F-4D97-AF65-F5344CB8AC3E}">
        <p14:creationId xmlns:p14="http://schemas.microsoft.com/office/powerpoint/2010/main" val="108304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D9B09-27DE-45EA-BDD0-85C450F758C3}" type="slidenum">
              <a:rPr lang="en-US" smtClean="0"/>
              <a:t>12</a:t>
            </a:fld>
            <a:endParaRPr lang="en-US"/>
          </a:p>
        </p:txBody>
      </p:sp>
    </p:spTree>
    <p:extLst>
      <p:ext uri="{BB962C8B-B14F-4D97-AF65-F5344CB8AC3E}">
        <p14:creationId xmlns:p14="http://schemas.microsoft.com/office/powerpoint/2010/main" val="361411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It’s </a:t>
            </a:r>
            <a:r>
              <a:rPr lang="en-CA" smtClean="0"/>
              <a:t>not over!!!</a:t>
            </a:r>
            <a:endParaRPr lang="en-US" dirty="0"/>
          </a:p>
        </p:txBody>
      </p:sp>
      <p:sp>
        <p:nvSpPr>
          <p:cNvPr id="4" name="Slide Number Placeholder 3"/>
          <p:cNvSpPr>
            <a:spLocks noGrp="1"/>
          </p:cNvSpPr>
          <p:nvPr>
            <p:ph type="sldNum" sz="quarter" idx="10"/>
          </p:nvPr>
        </p:nvSpPr>
        <p:spPr/>
        <p:txBody>
          <a:bodyPr/>
          <a:lstStyle/>
          <a:p>
            <a:fld id="{C08D9B09-27DE-45EA-BDD0-85C450F758C3}" type="slidenum">
              <a:rPr lang="en-US" smtClean="0"/>
              <a:t>13</a:t>
            </a:fld>
            <a:endParaRPr lang="en-US"/>
          </a:p>
        </p:txBody>
      </p:sp>
    </p:spTree>
    <p:extLst>
      <p:ext uri="{BB962C8B-B14F-4D97-AF65-F5344CB8AC3E}">
        <p14:creationId xmlns:p14="http://schemas.microsoft.com/office/powerpoint/2010/main" val="867170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9B09-27DE-45EA-BDD0-85C450F758C3}" type="slidenum">
              <a:rPr lang="en-US" smtClean="0"/>
              <a:t>14</a:t>
            </a:fld>
            <a:endParaRPr lang="en-US"/>
          </a:p>
        </p:txBody>
      </p:sp>
    </p:spTree>
    <p:extLst>
      <p:ext uri="{BB962C8B-B14F-4D97-AF65-F5344CB8AC3E}">
        <p14:creationId xmlns:p14="http://schemas.microsoft.com/office/powerpoint/2010/main" val="363763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9B09-27DE-45EA-BDD0-85C450F758C3}" type="slidenum">
              <a:rPr lang="en-US" smtClean="0"/>
              <a:t>2</a:t>
            </a:fld>
            <a:endParaRPr lang="en-US"/>
          </a:p>
        </p:txBody>
      </p:sp>
    </p:spTree>
    <p:extLst>
      <p:ext uri="{BB962C8B-B14F-4D97-AF65-F5344CB8AC3E}">
        <p14:creationId xmlns:p14="http://schemas.microsoft.com/office/powerpoint/2010/main" val="109318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3</a:t>
            </a:fld>
            <a:endParaRPr lang="en-US"/>
          </a:p>
        </p:txBody>
      </p:sp>
    </p:spTree>
    <p:extLst>
      <p:ext uri="{BB962C8B-B14F-4D97-AF65-F5344CB8AC3E}">
        <p14:creationId xmlns:p14="http://schemas.microsoft.com/office/powerpoint/2010/main" val="168397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D9B09-27DE-45EA-BDD0-85C450F758C3}" type="slidenum">
              <a:rPr lang="en-US" smtClean="0"/>
              <a:t>4</a:t>
            </a:fld>
            <a:endParaRPr lang="en-US"/>
          </a:p>
        </p:txBody>
      </p:sp>
    </p:spTree>
    <p:extLst>
      <p:ext uri="{BB962C8B-B14F-4D97-AF65-F5344CB8AC3E}">
        <p14:creationId xmlns:p14="http://schemas.microsoft.com/office/powerpoint/2010/main" val="295574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Expand on the additional monthly amount: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Issue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Early outreach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History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Annuity</a:t>
            </a:r>
            <a:r>
              <a:rPr lang="en-CA" baseline="0" dirty="0" smtClean="0"/>
              <a:t> factor is calculated on accepted actuarial practices as set out by the Office of the Superintendent of Financial Institutions.</a:t>
            </a: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5</a:t>
            </a:fld>
            <a:endParaRPr lang="en-US"/>
          </a:p>
        </p:txBody>
      </p:sp>
    </p:spTree>
    <p:extLst>
      <p:ext uri="{BB962C8B-B14F-4D97-AF65-F5344CB8AC3E}">
        <p14:creationId xmlns:p14="http://schemas.microsoft.com/office/powerpoint/2010/main" val="2875256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6</a:t>
            </a:fld>
            <a:endParaRPr lang="en-US"/>
          </a:p>
        </p:txBody>
      </p:sp>
    </p:spTree>
    <p:extLst>
      <p:ext uri="{BB962C8B-B14F-4D97-AF65-F5344CB8AC3E}">
        <p14:creationId xmlns:p14="http://schemas.microsoft.com/office/powerpoint/2010/main" val="178745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Base (90%) – essential features for a (good) working product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Guided Web Apps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Auto generating case from submitted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Paying Veterans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Processing </a:t>
            </a:r>
            <a:r>
              <a:rPr lang="en-US" dirty="0" err="1" smtClean="0"/>
              <a:t>Transitionals</a:t>
            </a:r>
            <a:r>
              <a:rPr lang="en-US" dirty="0" smtClean="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Status Tracking improvements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High Business Value (29%) – features that may not be included in the working product but are a priority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Required document improvements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Leverage existing information more heavily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Supplementary Retirement Benefit (SRB) Payments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Ideal (4%) – further enhancements to streamline operations and processing include: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Cumulative Joint Trauma (CJT) entitlement automation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Enhanced automation around routing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Enhanced Department of National </a:t>
            </a:r>
            <a:r>
              <a:rPr lang="en-US" dirty="0" err="1" smtClean="0"/>
              <a:t>Defence</a:t>
            </a:r>
            <a:r>
              <a:rPr lang="en-US" dirty="0" smtClean="0"/>
              <a:t> interoperability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Improved “Tell Us Once” functionality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Future enhancements (2%) – items of value that can come later include: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Proxy Access for employees and other representatives in My VAC Account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Online chat functionality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Applicant ability to revoke an application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2024 </a:t>
            </a:r>
            <a:r>
              <a:rPr lang="en-US" dirty="0" err="1" smtClean="0"/>
              <a:t>Transitionals</a:t>
            </a:r>
            <a:r>
              <a:rPr lang="en-US" dirty="0" smtClean="0"/>
              <a:t> for Rehab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7</a:t>
            </a:fld>
            <a:endParaRPr lang="en-US"/>
          </a:p>
        </p:txBody>
      </p:sp>
    </p:spTree>
    <p:extLst>
      <p:ext uri="{BB962C8B-B14F-4D97-AF65-F5344CB8AC3E}">
        <p14:creationId xmlns:p14="http://schemas.microsoft.com/office/powerpoint/2010/main" val="3547245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8</a:t>
            </a:fld>
            <a:endParaRPr lang="en-US"/>
          </a:p>
        </p:txBody>
      </p:sp>
    </p:spTree>
    <p:extLst>
      <p:ext uri="{BB962C8B-B14F-4D97-AF65-F5344CB8AC3E}">
        <p14:creationId xmlns:p14="http://schemas.microsoft.com/office/powerpoint/2010/main" val="940338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9E4E8-661C-4C3B-9955-4B839D8AD230}" type="slidenum">
              <a:rPr lang="en-US" smtClean="0"/>
              <a:t>9</a:t>
            </a:fld>
            <a:endParaRPr lang="en-US"/>
          </a:p>
        </p:txBody>
      </p:sp>
    </p:spTree>
    <p:extLst>
      <p:ext uri="{BB962C8B-B14F-4D97-AF65-F5344CB8AC3E}">
        <p14:creationId xmlns:p14="http://schemas.microsoft.com/office/powerpoint/2010/main" val="362913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273B4-4996-4F96-84F3-348DD0D108DD}"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4904423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EF5D4-9661-4AC3-A540-393F0C831CAB}"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348201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004207"/>
            <a:ext cx="2628900" cy="51727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004207"/>
            <a:ext cx="7734300" cy="51727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7179B-C2B9-4152-9102-659C0C42B66C}"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33539965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273B4-4996-4F96-84F3-348DD0D108DD}"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18329555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E03EB9-DF2C-4433-8DE8-C8B21C7DB6C8}"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5993434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075B1-AB4C-4DA0-983D-218BD8DA7D11}"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38493854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F7E3A-B4A6-4625-9955-41C897189713}"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2439307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922564"/>
            <a:ext cx="10515600" cy="76812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F70C0-19AE-48E1-B2E3-F6C20928627D}" type="datetime1">
              <a:rPr lang="en-US" smtClean="0">
                <a:solidFill>
                  <a:srgbClr val="3E3E3E">
                    <a:tint val="75000"/>
                  </a:srgbClr>
                </a:solidFill>
              </a:rPr>
              <a:pPr/>
              <a:t>2019/04/26</a:t>
            </a:fld>
            <a:endParaRPr lang="en-US">
              <a:solidFill>
                <a:srgbClr val="3E3E3E">
                  <a:tint val="75000"/>
                </a:srgbClr>
              </a:solidFill>
            </a:endParaRPr>
          </a:p>
        </p:txBody>
      </p:sp>
      <p:sp>
        <p:nvSpPr>
          <p:cNvPr id="8" name="Footer Placeholder 7"/>
          <p:cNvSpPr>
            <a:spLocks noGrp="1"/>
          </p:cNvSpPr>
          <p:nvPr>
            <p:ph type="ftr" sz="quarter" idx="11"/>
          </p:nvPr>
        </p:nvSpPr>
        <p:spPr/>
        <p:txBody>
          <a:bodyPr/>
          <a:lstStyle/>
          <a:p>
            <a:endParaRPr lang="en-US">
              <a:solidFill>
                <a:srgbClr val="3E3E3E">
                  <a:tint val="75000"/>
                </a:srgbClr>
              </a:solidFill>
            </a:endParaRPr>
          </a:p>
        </p:txBody>
      </p:sp>
      <p:sp>
        <p:nvSpPr>
          <p:cNvPr id="9" name="Slide Number Placeholder 8"/>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8796936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CAFD4-D15B-4297-8628-4397C939AAF0}" type="datetime1">
              <a:rPr lang="en-US" smtClean="0">
                <a:solidFill>
                  <a:srgbClr val="3E3E3E">
                    <a:tint val="75000"/>
                  </a:srgbClr>
                </a:solidFill>
              </a:rPr>
              <a:pPr/>
              <a:t>2019/04/26</a:t>
            </a:fld>
            <a:endParaRPr lang="en-US">
              <a:solidFill>
                <a:srgbClr val="3E3E3E">
                  <a:tint val="75000"/>
                </a:srgbClr>
              </a:solidFill>
            </a:endParaRPr>
          </a:p>
        </p:txBody>
      </p:sp>
      <p:sp>
        <p:nvSpPr>
          <p:cNvPr id="4" name="Footer Placeholder 3"/>
          <p:cNvSpPr>
            <a:spLocks noGrp="1"/>
          </p:cNvSpPr>
          <p:nvPr>
            <p:ph type="ftr" sz="quarter" idx="11"/>
          </p:nvPr>
        </p:nvSpPr>
        <p:spPr/>
        <p:txBody>
          <a:bodyPr/>
          <a:lstStyle/>
          <a:p>
            <a:endParaRPr lang="en-US">
              <a:solidFill>
                <a:srgbClr val="3E3E3E">
                  <a:tint val="75000"/>
                </a:srgbClr>
              </a:solidFill>
            </a:endParaRPr>
          </a:p>
        </p:txBody>
      </p:sp>
      <p:sp>
        <p:nvSpPr>
          <p:cNvPr id="5" name="Slide Number Placeholder 4"/>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9590177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FB5B9-F0AD-4611-9D66-B5617F00305F}" type="datetime1">
              <a:rPr lang="en-US" smtClean="0">
                <a:solidFill>
                  <a:srgbClr val="3E3E3E">
                    <a:tint val="75000"/>
                  </a:srgbClr>
                </a:solidFill>
              </a:rPr>
              <a:pPr/>
              <a:t>2019/04/26</a:t>
            </a:fld>
            <a:endParaRPr lang="en-US">
              <a:solidFill>
                <a:srgbClr val="3E3E3E">
                  <a:tint val="75000"/>
                </a:srgbClr>
              </a:solidFill>
            </a:endParaRPr>
          </a:p>
        </p:txBody>
      </p:sp>
      <p:sp>
        <p:nvSpPr>
          <p:cNvPr id="3" name="Footer Placeholder 2"/>
          <p:cNvSpPr>
            <a:spLocks noGrp="1"/>
          </p:cNvSpPr>
          <p:nvPr>
            <p:ph type="ftr" sz="quarter" idx="11"/>
          </p:nvPr>
        </p:nvSpPr>
        <p:spPr/>
        <p:txBody>
          <a:bodyPr/>
          <a:lstStyle/>
          <a:p>
            <a:endParaRPr lang="en-US">
              <a:solidFill>
                <a:srgbClr val="3E3E3E">
                  <a:tint val="75000"/>
                </a:srgbClr>
              </a:solidFill>
            </a:endParaRPr>
          </a:p>
        </p:txBody>
      </p:sp>
      <p:sp>
        <p:nvSpPr>
          <p:cNvPr id="4" name="Slide Number Placeholder 3"/>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9017637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0D549-1249-41D2-85E5-B51B810B0A7A}"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36456193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E03EB9-DF2C-4433-8DE8-C8B21C7DB6C8}"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13294030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77F85-8D75-484A-913C-822A7FE84E20}"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6301479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EF5D4-9661-4AC3-A540-393F0C831CAB}"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6106835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004207"/>
            <a:ext cx="2628900" cy="51727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004207"/>
            <a:ext cx="7734300" cy="51727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7179B-C2B9-4152-9102-659C0C42B66C}"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4825097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075B1-AB4C-4DA0-983D-218BD8DA7D11}"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11"/>
          </p:nvPr>
        </p:nvSpPr>
        <p:spPr/>
        <p:txBody>
          <a:bodyPr/>
          <a:lstStyle/>
          <a:p>
            <a:endParaRPr lang="en-US">
              <a:solidFill>
                <a:srgbClr val="3E3E3E">
                  <a:tint val="75000"/>
                </a:srgbClr>
              </a:solidFill>
            </a:endParaRPr>
          </a:p>
        </p:txBody>
      </p:sp>
      <p:sp>
        <p:nvSpPr>
          <p:cNvPr id="6" name="Slide Number Placeholder 5"/>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728186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F7E3A-B4A6-4625-9955-41C897189713}"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1294737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922564"/>
            <a:ext cx="10515600" cy="76812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F70C0-19AE-48E1-B2E3-F6C20928627D}" type="datetime1">
              <a:rPr lang="en-US" smtClean="0">
                <a:solidFill>
                  <a:srgbClr val="3E3E3E">
                    <a:tint val="75000"/>
                  </a:srgbClr>
                </a:solidFill>
              </a:rPr>
              <a:pPr/>
              <a:t>2019/04/26</a:t>
            </a:fld>
            <a:endParaRPr lang="en-US">
              <a:solidFill>
                <a:srgbClr val="3E3E3E">
                  <a:tint val="75000"/>
                </a:srgbClr>
              </a:solidFill>
            </a:endParaRPr>
          </a:p>
        </p:txBody>
      </p:sp>
      <p:sp>
        <p:nvSpPr>
          <p:cNvPr id="8" name="Footer Placeholder 7"/>
          <p:cNvSpPr>
            <a:spLocks noGrp="1"/>
          </p:cNvSpPr>
          <p:nvPr>
            <p:ph type="ftr" sz="quarter" idx="11"/>
          </p:nvPr>
        </p:nvSpPr>
        <p:spPr/>
        <p:txBody>
          <a:bodyPr/>
          <a:lstStyle/>
          <a:p>
            <a:endParaRPr lang="en-US">
              <a:solidFill>
                <a:srgbClr val="3E3E3E">
                  <a:tint val="75000"/>
                </a:srgbClr>
              </a:solidFill>
            </a:endParaRPr>
          </a:p>
        </p:txBody>
      </p:sp>
      <p:sp>
        <p:nvSpPr>
          <p:cNvPr id="9" name="Slide Number Placeholder 8"/>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8799988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CAFD4-D15B-4297-8628-4397C939AAF0}" type="datetime1">
              <a:rPr lang="en-US" smtClean="0">
                <a:solidFill>
                  <a:srgbClr val="3E3E3E">
                    <a:tint val="75000"/>
                  </a:srgbClr>
                </a:solidFill>
              </a:rPr>
              <a:pPr/>
              <a:t>2019/04/26</a:t>
            </a:fld>
            <a:endParaRPr lang="en-US">
              <a:solidFill>
                <a:srgbClr val="3E3E3E">
                  <a:tint val="75000"/>
                </a:srgbClr>
              </a:solidFill>
            </a:endParaRPr>
          </a:p>
        </p:txBody>
      </p:sp>
      <p:sp>
        <p:nvSpPr>
          <p:cNvPr id="4" name="Footer Placeholder 3"/>
          <p:cNvSpPr>
            <a:spLocks noGrp="1"/>
          </p:cNvSpPr>
          <p:nvPr>
            <p:ph type="ftr" sz="quarter" idx="11"/>
          </p:nvPr>
        </p:nvSpPr>
        <p:spPr/>
        <p:txBody>
          <a:bodyPr/>
          <a:lstStyle/>
          <a:p>
            <a:endParaRPr lang="en-US">
              <a:solidFill>
                <a:srgbClr val="3E3E3E">
                  <a:tint val="75000"/>
                </a:srgbClr>
              </a:solidFill>
            </a:endParaRPr>
          </a:p>
        </p:txBody>
      </p:sp>
      <p:sp>
        <p:nvSpPr>
          <p:cNvPr id="5" name="Slide Number Placeholder 4"/>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31177406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FB5B9-F0AD-4611-9D66-B5617F00305F}" type="datetime1">
              <a:rPr lang="en-US" smtClean="0">
                <a:solidFill>
                  <a:srgbClr val="3E3E3E">
                    <a:tint val="75000"/>
                  </a:srgbClr>
                </a:solidFill>
              </a:rPr>
              <a:pPr/>
              <a:t>2019/04/26</a:t>
            </a:fld>
            <a:endParaRPr lang="en-US">
              <a:solidFill>
                <a:srgbClr val="3E3E3E">
                  <a:tint val="75000"/>
                </a:srgbClr>
              </a:solidFill>
            </a:endParaRPr>
          </a:p>
        </p:txBody>
      </p:sp>
      <p:sp>
        <p:nvSpPr>
          <p:cNvPr id="3" name="Footer Placeholder 2"/>
          <p:cNvSpPr>
            <a:spLocks noGrp="1"/>
          </p:cNvSpPr>
          <p:nvPr>
            <p:ph type="ftr" sz="quarter" idx="11"/>
          </p:nvPr>
        </p:nvSpPr>
        <p:spPr/>
        <p:txBody>
          <a:bodyPr/>
          <a:lstStyle/>
          <a:p>
            <a:endParaRPr lang="en-US">
              <a:solidFill>
                <a:srgbClr val="3E3E3E">
                  <a:tint val="75000"/>
                </a:srgbClr>
              </a:solidFill>
            </a:endParaRPr>
          </a:p>
        </p:txBody>
      </p:sp>
      <p:sp>
        <p:nvSpPr>
          <p:cNvPr id="4" name="Slide Number Placeholder 3"/>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4008535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0D549-1249-41D2-85E5-B51B810B0A7A}"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16376862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77F85-8D75-484A-913C-822A7FE84E20}" type="datetime1">
              <a:rPr lang="en-US" smtClean="0">
                <a:solidFill>
                  <a:srgbClr val="3E3E3E">
                    <a:tint val="75000"/>
                  </a:srgbClr>
                </a:solidFill>
              </a:rPr>
              <a:pPr/>
              <a:t>2019/04/26</a:t>
            </a:fld>
            <a:endParaRPr lang="en-US">
              <a:solidFill>
                <a:srgbClr val="3E3E3E">
                  <a:tint val="75000"/>
                </a:srgbClr>
              </a:solidFill>
            </a:endParaRPr>
          </a:p>
        </p:txBody>
      </p:sp>
      <p:sp>
        <p:nvSpPr>
          <p:cNvPr id="6" name="Footer Placeholder 5"/>
          <p:cNvSpPr>
            <a:spLocks noGrp="1"/>
          </p:cNvSpPr>
          <p:nvPr>
            <p:ph type="ftr" sz="quarter" idx="11"/>
          </p:nvPr>
        </p:nvSpPr>
        <p:spPr/>
        <p:txBody>
          <a:bodyPr/>
          <a:lstStyle/>
          <a:p>
            <a:endParaRPr lang="en-US">
              <a:solidFill>
                <a:srgbClr val="3E3E3E">
                  <a:tint val="75000"/>
                </a:srgbClr>
              </a:solidFill>
            </a:endParaRPr>
          </a:p>
        </p:txBody>
      </p:sp>
      <p:sp>
        <p:nvSpPr>
          <p:cNvPr id="7" name="Slide Number Placeholder 6"/>
          <p:cNvSpPr>
            <a:spLocks noGrp="1"/>
          </p:cNvSpPr>
          <p:nvPr>
            <p:ph type="sldNum" sz="quarter" idx="12"/>
          </p:nvPr>
        </p:nvSpPr>
        <p:spPr/>
        <p:txBody>
          <a:body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spTree>
    <p:extLst>
      <p:ext uri="{BB962C8B-B14F-4D97-AF65-F5344CB8AC3E}">
        <p14:creationId xmlns:p14="http://schemas.microsoft.com/office/powerpoint/2010/main" val="24849023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79714"/>
            <a:ext cx="10515600" cy="7109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09C87-E5D4-4283-879E-551BEED7B7E5}"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3E3E3E">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08" y="0"/>
            <a:ext cx="12190992" cy="914324"/>
          </a:xfrm>
          <a:prstGeom prst="rect">
            <a:avLst/>
          </a:prstGeom>
        </p:spPr>
      </p:pic>
    </p:spTree>
    <p:extLst>
      <p:ext uri="{BB962C8B-B14F-4D97-AF65-F5344CB8AC3E}">
        <p14:creationId xmlns:p14="http://schemas.microsoft.com/office/powerpoint/2010/main" val="112452221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79714"/>
            <a:ext cx="10515600" cy="7109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09C87-E5D4-4283-879E-551BEED7B7E5}" type="datetime1">
              <a:rPr lang="en-US" smtClean="0">
                <a:solidFill>
                  <a:srgbClr val="3E3E3E">
                    <a:tint val="75000"/>
                  </a:srgbClr>
                </a:solidFill>
              </a:rPr>
              <a:pPr/>
              <a:t>2019/04/26</a:t>
            </a:fld>
            <a:endParaRPr lang="en-US">
              <a:solidFill>
                <a:srgbClr val="3E3E3E">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3E3E3E">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5975-6B34-4AE6-A730-5332342C5EA3}" type="slidenum">
              <a:rPr lang="en-US" smtClean="0">
                <a:solidFill>
                  <a:srgbClr val="3E3E3E">
                    <a:tint val="75000"/>
                  </a:srgbClr>
                </a:solidFill>
              </a:rPr>
              <a:pPr/>
              <a:t>‹#›</a:t>
            </a:fld>
            <a:endParaRPr lang="en-US">
              <a:solidFill>
                <a:srgbClr val="3E3E3E">
                  <a:tint val="75000"/>
                </a:srgbClr>
              </a:solidFill>
            </a:endParaRP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08" y="0"/>
            <a:ext cx="12190992" cy="914324"/>
          </a:xfrm>
          <a:prstGeom prst="rect">
            <a:avLst/>
          </a:prstGeom>
        </p:spPr>
      </p:pic>
    </p:spTree>
    <p:extLst>
      <p:ext uri="{BB962C8B-B14F-4D97-AF65-F5344CB8AC3E}">
        <p14:creationId xmlns:p14="http://schemas.microsoft.com/office/powerpoint/2010/main" val="333287922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txBox="1">
            <a:spLocks/>
          </p:cNvSpPr>
          <p:nvPr/>
        </p:nvSpPr>
        <p:spPr>
          <a:xfrm>
            <a:off x="3042455" y="4417947"/>
            <a:ext cx="6107090" cy="79942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7000" b="1" kern="1200" cap="all" baseline="0">
                <a:solidFill>
                  <a:schemeClr val="tx1">
                    <a:lumMod val="65000"/>
                    <a:lumOff val="35000"/>
                  </a:schemeClr>
                </a:solidFill>
                <a:latin typeface="Franklin Gothic Medium Cond" panose="020B06060304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7000"/>
              </a:lnSpc>
            </a:pPr>
            <a:endParaRPr lang="en-CA" sz="2400" dirty="0">
              <a:cs typeface="Arial" pitchFamily="34" charset="0"/>
            </a:endParaRPr>
          </a:p>
        </p:txBody>
      </p:sp>
      <p:sp>
        <p:nvSpPr>
          <p:cNvPr id="6" name="Rectangle 5"/>
          <p:cNvSpPr/>
          <p:nvPr/>
        </p:nvSpPr>
        <p:spPr>
          <a:xfrm>
            <a:off x="3444468" y="3925438"/>
            <a:ext cx="8138341" cy="1815882"/>
          </a:xfrm>
          <a:prstGeom prst="rect">
            <a:avLst/>
          </a:prstGeom>
        </p:spPr>
        <p:txBody>
          <a:bodyPr wrap="square">
            <a:spAutoFit/>
          </a:bodyPr>
          <a:lstStyle/>
          <a:p>
            <a:pPr algn="r"/>
            <a:r>
              <a:rPr lang="en-CA" sz="4800" dirty="0">
                <a:solidFill>
                  <a:schemeClr val="tx1">
                    <a:lumMod val="50000"/>
                  </a:schemeClr>
                </a:solidFill>
                <a:latin typeface="Franklin Gothic Medium" panose="020B0603020102020204" pitchFamily="34" charset="0"/>
                <a:cs typeface="Arial" pitchFamily="34" charset="0"/>
              </a:rPr>
              <a:t>Pension for </a:t>
            </a:r>
            <a:r>
              <a:rPr lang="en-CA" sz="4800" dirty="0" smtClean="0">
                <a:solidFill>
                  <a:schemeClr val="tx1">
                    <a:lumMod val="50000"/>
                  </a:schemeClr>
                </a:solidFill>
                <a:latin typeface="Franklin Gothic Medium" panose="020B0603020102020204" pitchFamily="34" charset="0"/>
                <a:cs typeface="Arial" pitchFamily="34" charset="0"/>
              </a:rPr>
              <a:t>Life</a:t>
            </a:r>
          </a:p>
          <a:p>
            <a:pPr algn="r"/>
            <a:r>
              <a:rPr lang="en-CA" sz="3200" dirty="0" smtClean="0">
                <a:solidFill>
                  <a:schemeClr val="tx1">
                    <a:lumMod val="50000"/>
                  </a:schemeClr>
                </a:solidFill>
                <a:latin typeface="Franklin Gothic Medium" panose="020B0603020102020204" pitchFamily="34" charset="0"/>
                <a:cs typeface="Arial" pitchFamily="34" charset="0"/>
              </a:rPr>
              <a:t>Mental Health Advisory Group</a:t>
            </a:r>
          </a:p>
          <a:p>
            <a:pPr algn="r"/>
            <a:r>
              <a:rPr lang="en-CA" sz="3200" dirty="0" smtClean="0">
                <a:solidFill>
                  <a:schemeClr val="tx1">
                    <a:lumMod val="50000"/>
                  </a:schemeClr>
                </a:solidFill>
                <a:latin typeface="Franklin Gothic Medium" panose="020B0603020102020204" pitchFamily="34" charset="0"/>
                <a:cs typeface="Arial" pitchFamily="34" charset="0"/>
              </a:rPr>
              <a:t>Advisory Group on Families</a:t>
            </a:r>
            <a:endParaRPr lang="en-CA" sz="3200" dirty="0">
              <a:solidFill>
                <a:schemeClr val="tx1">
                  <a:lumMod val="50000"/>
                </a:schemeClr>
              </a:solidFill>
              <a:latin typeface="Franklin Gothic Medium" panose="020B0603020102020204" pitchFamily="34" charset="0"/>
              <a:cs typeface="Arial" pitchFamily="34" charset="0"/>
            </a:endParaRPr>
          </a:p>
        </p:txBody>
      </p:sp>
      <p:sp>
        <p:nvSpPr>
          <p:cNvPr id="8" name="TextBox 7"/>
          <p:cNvSpPr txBox="1"/>
          <p:nvPr/>
        </p:nvSpPr>
        <p:spPr>
          <a:xfrm>
            <a:off x="10275045" y="5801035"/>
            <a:ext cx="1283236" cy="369332"/>
          </a:xfrm>
          <a:prstGeom prst="rect">
            <a:avLst/>
          </a:prstGeom>
          <a:noFill/>
        </p:spPr>
        <p:txBody>
          <a:bodyPr wrap="none" rtlCol="0">
            <a:spAutoFit/>
          </a:bodyPr>
          <a:lstStyle/>
          <a:p>
            <a:pPr algn="r"/>
            <a:r>
              <a:rPr lang="en-US" dirty="0" smtClean="0"/>
              <a:t>May 1 2019</a:t>
            </a:r>
            <a:endParaRPr lang="en-US" dirty="0"/>
          </a:p>
        </p:txBody>
      </p:sp>
    </p:spTree>
    <p:extLst>
      <p:ext uri="{BB962C8B-B14F-4D97-AF65-F5344CB8AC3E}">
        <p14:creationId xmlns:p14="http://schemas.microsoft.com/office/powerpoint/2010/main" val="42015029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10</a:t>
            </a:fld>
            <a:endParaRPr lang="en-US"/>
          </a:p>
        </p:txBody>
      </p:sp>
      <p:sp>
        <p:nvSpPr>
          <p:cNvPr id="6" name="Rectangle 5"/>
          <p:cNvSpPr/>
          <p:nvPr/>
        </p:nvSpPr>
        <p:spPr>
          <a:xfrm>
            <a:off x="3214346" y="913118"/>
            <a:ext cx="5786777" cy="523220"/>
          </a:xfrm>
          <a:prstGeom prst="rect">
            <a:avLst/>
          </a:prstGeom>
        </p:spPr>
        <p:txBody>
          <a:bodyPr wrap="none">
            <a:spAutoFit/>
          </a:bodyPr>
          <a:lstStyle/>
          <a:p>
            <a:r>
              <a:rPr lang="en-US" sz="2800" dirty="0">
                <a:solidFill>
                  <a:sysClr val="windowText" lastClr="000000"/>
                </a:solidFill>
                <a:latin typeface="Franklin Gothic Medium" panose="020B0603020102020204" pitchFamily="34" charset="0"/>
              </a:rPr>
              <a:t>Creating an </a:t>
            </a:r>
            <a:r>
              <a:rPr lang="en-US" sz="2800" dirty="0" smtClean="0">
                <a:solidFill>
                  <a:sysClr val="windowText" lastClr="000000"/>
                </a:solidFill>
                <a:latin typeface="Franklin Gothic Medium" panose="020B0603020102020204" pitchFamily="34" charset="0"/>
              </a:rPr>
              <a:t>Environment </a:t>
            </a:r>
            <a:r>
              <a:rPr lang="en-US" sz="2800" dirty="0">
                <a:solidFill>
                  <a:sysClr val="windowText" lastClr="000000"/>
                </a:solidFill>
                <a:latin typeface="Franklin Gothic Medium" panose="020B0603020102020204" pitchFamily="34" charset="0"/>
              </a:rPr>
              <a:t>for </a:t>
            </a:r>
            <a:r>
              <a:rPr lang="en-US" sz="2800" dirty="0" smtClean="0">
                <a:solidFill>
                  <a:sysClr val="windowText" lastClr="000000"/>
                </a:solidFill>
                <a:latin typeface="Franklin Gothic Medium" panose="020B0603020102020204" pitchFamily="34" charset="0"/>
              </a:rPr>
              <a:t>Success</a:t>
            </a:r>
            <a:endParaRPr lang="en-US" sz="2800" dirty="0"/>
          </a:p>
        </p:txBody>
      </p:sp>
      <p:sp>
        <p:nvSpPr>
          <p:cNvPr id="7" name="Content Placeholder 2"/>
          <p:cNvSpPr txBox="1">
            <a:spLocks/>
          </p:cNvSpPr>
          <p:nvPr/>
        </p:nvSpPr>
        <p:spPr>
          <a:xfrm>
            <a:off x="620489" y="1607909"/>
            <a:ext cx="11132240" cy="4987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smtClean="0">
                <a:solidFill>
                  <a:schemeClr val="tx1">
                    <a:lumMod val="50000"/>
                  </a:schemeClr>
                </a:solidFill>
                <a:latin typeface="Franklin Gothic Book" panose="020B0503020102020204" pitchFamily="34" charset="0"/>
              </a:rPr>
              <a:t>A </a:t>
            </a:r>
            <a:r>
              <a:rPr lang="en-US" sz="2200" dirty="0">
                <a:solidFill>
                  <a:schemeClr val="tx1">
                    <a:lumMod val="50000"/>
                  </a:schemeClr>
                </a:solidFill>
                <a:latin typeface="Franklin Gothic Book" panose="020B0503020102020204" pitchFamily="34" charset="0"/>
              </a:rPr>
              <a:t>series of initiatives over the past </a:t>
            </a:r>
            <a:r>
              <a:rPr lang="en-US" sz="2200" dirty="0" smtClean="0">
                <a:solidFill>
                  <a:schemeClr val="tx1">
                    <a:lumMod val="50000"/>
                  </a:schemeClr>
                </a:solidFill>
                <a:latin typeface="Franklin Gothic Book" panose="020B0503020102020204" pitchFamily="34" charset="0"/>
              </a:rPr>
              <a:t>year increased </a:t>
            </a:r>
            <a:r>
              <a:rPr lang="en-US" sz="2200" dirty="0">
                <a:solidFill>
                  <a:schemeClr val="tx1">
                    <a:lumMod val="50000"/>
                  </a:schemeClr>
                </a:solidFill>
                <a:latin typeface="Franklin Gothic Book" panose="020B0503020102020204" pitchFamily="34" charset="0"/>
              </a:rPr>
              <a:t>employee awareness and readiness for Pension For Life including:</a:t>
            </a:r>
          </a:p>
          <a:p>
            <a:r>
              <a:rPr lang="en-US" sz="2200" dirty="0">
                <a:solidFill>
                  <a:schemeClr val="tx1">
                    <a:lumMod val="50000"/>
                  </a:schemeClr>
                </a:solidFill>
                <a:latin typeface="Franklin Gothic Book" panose="020B0503020102020204" pitchFamily="34" charset="0"/>
              </a:rPr>
              <a:t>Visits and outreach sessions to all frontline area offices </a:t>
            </a:r>
            <a:r>
              <a:rPr lang="en-US" sz="2200" dirty="0" smtClean="0">
                <a:solidFill>
                  <a:schemeClr val="tx1">
                    <a:lumMod val="50000"/>
                  </a:schemeClr>
                </a:solidFill>
                <a:latin typeface="Franklin Gothic Book" panose="020B0503020102020204" pitchFamily="34" charset="0"/>
              </a:rPr>
              <a:t>incorporating user </a:t>
            </a:r>
            <a:r>
              <a:rPr lang="en-US" sz="2200" dirty="0">
                <a:solidFill>
                  <a:schemeClr val="tx1">
                    <a:lumMod val="50000"/>
                  </a:schemeClr>
                </a:solidFill>
                <a:latin typeface="Franklin Gothic Book" panose="020B0503020102020204" pitchFamily="34" charset="0"/>
              </a:rPr>
              <a:t>testing on forms, </a:t>
            </a:r>
            <a:r>
              <a:rPr lang="en-US" sz="2200" dirty="0" smtClean="0">
                <a:solidFill>
                  <a:schemeClr val="tx1">
                    <a:lumMod val="50000"/>
                  </a:schemeClr>
                </a:solidFill>
                <a:latin typeface="Franklin Gothic Book" panose="020B0503020102020204" pitchFamily="34" charset="0"/>
              </a:rPr>
              <a:t>letters and </a:t>
            </a:r>
            <a:r>
              <a:rPr lang="en-US" sz="2200" dirty="0">
                <a:solidFill>
                  <a:schemeClr val="tx1">
                    <a:lumMod val="50000"/>
                  </a:schemeClr>
                </a:solidFill>
                <a:latin typeface="Franklin Gothic Book" panose="020B0503020102020204" pitchFamily="34" charset="0"/>
              </a:rPr>
              <a:t>system components.  </a:t>
            </a:r>
          </a:p>
          <a:p>
            <a:r>
              <a:rPr lang="en-US" sz="2200" dirty="0" smtClean="0">
                <a:solidFill>
                  <a:schemeClr val="tx1">
                    <a:lumMod val="50000"/>
                  </a:schemeClr>
                </a:solidFill>
                <a:latin typeface="Franklin Gothic Book" panose="020B0503020102020204" pitchFamily="34" charset="0"/>
              </a:rPr>
              <a:t>PFL </a:t>
            </a:r>
            <a:r>
              <a:rPr lang="en-US" sz="2200" dirty="0">
                <a:solidFill>
                  <a:schemeClr val="tx1">
                    <a:lumMod val="50000"/>
                  </a:schemeClr>
                </a:solidFill>
                <a:latin typeface="Franklin Gothic Book" panose="020B0503020102020204" pitchFamily="34" charset="0"/>
              </a:rPr>
              <a:t>Change Champions </a:t>
            </a:r>
            <a:r>
              <a:rPr lang="en-US" sz="2200" dirty="0" smtClean="0">
                <a:solidFill>
                  <a:schemeClr val="tx1">
                    <a:lumMod val="50000"/>
                  </a:schemeClr>
                </a:solidFill>
                <a:latin typeface="Franklin Gothic Book" panose="020B0503020102020204" pitchFamily="34" charset="0"/>
              </a:rPr>
              <a:t>helped prepare, support </a:t>
            </a:r>
            <a:r>
              <a:rPr lang="en-US" sz="2200" dirty="0">
                <a:solidFill>
                  <a:schemeClr val="tx1">
                    <a:lumMod val="50000"/>
                  </a:schemeClr>
                </a:solidFill>
                <a:latin typeface="Franklin Gothic Book" panose="020B0503020102020204" pitchFamily="34" charset="0"/>
              </a:rPr>
              <a:t>and </a:t>
            </a:r>
            <a:r>
              <a:rPr lang="en-US" sz="2200" dirty="0" smtClean="0">
                <a:solidFill>
                  <a:schemeClr val="tx1">
                    <a:lumMod val="50000"/>
                  </a:schemeClr>
                </a:solidFill>
                <a:latin typeface="Franklin Gothic Book" panose="020B0503020102020204" pitchFamily="34" charset="0"/>
              </a:rPr>
              <a:t>provide confidence for the front lines.</a:t>
            </a:r>
            <a:endParaRPr lang="en-US" sz="2200" dirty="0">
              <a:solidFill>
                <a:schemeClr val="tx1">
                  <a:lumMod val="50000"/>
                </a:schemeClr>
              </a:solidFill>
              <a:latin typeface="Franklin Gothic Book" panose="020B0503020102020204" pitchFamily="34" charset="0"/>
            </a:endParaRPr>
          </a:p>
          <a:p>
            <a:r>
              <a:rPr lang="en-CA" sz="2200" dirty="0" smtClean="0">
                <a:solidFill>
                  <a:schemeClr val="tx1">
                    <a:lumMod val="50000"/>
                  </a:schemeClr>
                </a:solidFill>
                <a:latin typeface="Franklin Gothic Book" panose="020B0503020102020204" pitchFamily="34" charset="0"/>
              </a:rPr>
              <a:t>Specialized training / learning modules (face to face, train the trainer, </a:t>
            </a:r>
            <a:r>
              <a:rPr lang="en-CA" sz="2200" dirty="0" err="1" smtClean="0">
                <a:solidFill>
                  <a:schemeClr val="tx1">
                    <a:lumMod val="50000"/>
                  </a:schemeClr>
                </a:solidFill>
                <a:latin typeface="Franklin Gothic Book" panose="020B0503020102020204" pitchFamily="34" charset="0"/>
              </a:rPr>
              <a:t>Webex</a:t>
            </a:r>
            <a:r>
              <a:rPr lang="en-CA" sz="2200" dirty="0" smtClean="0">
                <a:solidFill>
                  <a:schemeClr val="tx1">
                    <a:lumMod val="50000"/>
                  </a:schemeClr>
                </a:solidFill>
                <a:latin typeface="Franklin Gothic Book" panose="020B0503020102020204" pitchFamily="34" charset="0"/>
              </a:rPr>
              <a:t>, self-paced)</a:t>
            </a:r>
            <a:endParaRPr lang="en-US" sz="2200" dirty="0">
              <a:solidFill>
                <a:schemeClr val="tx1">
                  <a:lumMod val="50000"/>
                </a:schemeClr>
              </a:solidFill>
              <a:latin typeface="Franklin Gothic Book" panose="020B0503020102020204" pitchFamily="34" charset="0"/>
            </a:endParaRPr>
          </a:p>
          <a:p>
            <a:r>
              <a:rPr lang="en-US" sz="2200" dirty="0">
                <a:solidFill>
                  <a:schemeClr val="tx1">
                    <a:lumMod val="50000"/>
                  </a:schemeClr>
                </a:solidFill>
                <a:latin typeface="Franklin Gothic Book" panose="020B0503020102020204" pitchFamily="34" charset="0"/>
              </a:rPr>
              <a:t>Subject </a:t>
            </a:r>
            <a:r>
              <a:rPr lang="en-US" sz="2200" dirty="0" smtClean="0">
                <a:solidFill>
                  <a:schemeClr val="tx1">
                    <a:lumMod val="50000"/>
                  </a:schemeClr>
                </a:solidFill>
                <a:latin typeface="Franklin Gothic Book" panose="020B0503020102020204" pitchFamily="34" charset="0"/>
              </a:rPr>
              <a:t>matter experts engaged </a:t>
            </a:r>
            <a:r>
              <a:rPr lang="en-US" sz="2200" dirty="0">
                <a:solidFill>
                  <a:schemeClr val="tx1">
                    <a:lumMod val="50000"/>
                  </a:schemeClr>
                </a:solidFill>
                <a:latin typeface="Franklin Gothic Book" panose="020B0503020102020204" pitchFamily="34" charset="0"/>
              </a:rPr>
              <a:t>for key elements of design, building and </a:t>
            </a:r>
            <a:r>
              <a:rPr lang="en-US" sz="2200" dirty="0" smtClean="0">
                <a:solidFill>
                  <a:schemeClr val="tx1">
                    <a:lumMod val="50000"/>
                  </a:schemeClr>
                </a:solidFill>
                <a:latin typeface="Franklin Gothic Book" panose="020B0503020102020204" pitchFamily="34" charset="0"/>
              </a:rPr>
              <a:t>implementation</a:t>
            </a:r>
            <a:endParaRPr lang="en-US" sz="2200" dirty="0">
              <a:solidFill>
                <a:schemeClr val="tx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18082852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11</a:t>
            </a:fld>
            <a:endParaRPr lang="en-US"/>
          </a:p>
        </p:txBody>
      </p:sp>
      <p:sp>
        <p:nvSpPr>
          <p:cNvPr id="6" name="Rectangle 5"/>
          <p:cNvSpPr/>
          <p:nvPr/>
        </p:nvSpPr>
        <p:spPr>
          <a:xfrm>
            <a:off x="3214346" y="913118"/>
            <a:ext cx="5781967" cy="523220"/>
          </a:xfrm>
          <a:prstGeom prst="rect">
            <a:avLst/>
          </a:prstGeom>
        </p:spPr>
        <p:txBody>
          <a:bodyPr wrap="none">
            <a:spAutoFit/>
          </a:bodyPr>
          <a:lstStyle/>
          <a:p>
            <a:r>
              <a:rPr lang="en-US" sz="2800" dirty="0">
                <a:solidFill>
                  <a:sysClr val="windowText" lastClr="000000"/>
                </a:solidFill>
                <a:latin typeface="Franklin Gothic Medium" panose="020B0603020102020204" pitchFamily="34" charset="0"/>
              </a:rPr>
              <a:t>Creating an </a:t>
            </a:r>
            <a:r>
              <a:rPr lang="en-US" sz="2800" dirty="0" smtClean="0">
                <a:solidFill>
                  <a:sysClr val="windowText" lastClr="000000"/>
                </a:solidFill>
                <a:latin typeface="Franklin Gothic Medium" panose="020B0603020102020204" pitchFamily="34" charset="0"/>
              </a:rPr>
              <a:t>Environment </a:t>
            </a:r>
            <a:r>
              <a:rPr lang="en-US" sz="2800" dirty="0">
                <a:solidFill>
                  <a:sysClr val="windowText" lastClr="000000"/>
                </a:solidFill>
                <a:latin typeface="Franklin Gothic Medium" panose="020B0603020102020204" pitchFamily="34" charset="0"/>
              </a:rPr>
              <a:t>for S</a:t>
            </a:r>
            <a:r>
              <a:rPr lang="en-US" sz="2800" dirty="0" smtClean="0">
                <a:solidFill>
                  <a:sysClr val="windowText" lastClr="000000"/>
                </a:solidFill>
                <a:latin typeface="Franklin Gothic Medium" panose="020B0603020102020204" pitchFamily="34" charset="0"/>
              </a:rPr>
              <a:t>uccess</a:t>
            </a:r>
            <a:endParaRPr lang="en-US" sz="2800" dirty="0"/>
          </a:p>
        </p:txBody>
      </p:sp>
      <p:sp>
        <p:nvSpPr>
          <p:cNvPr id="7" name="Content Placeholder 2"/>
          <p:cNvSpPr txBox="1">
            <a:spLocks/>
          </p:cNvSpPr>
          <p:nvPr/>
        </p:nvSpPr>
        <p:spPr>
          <a:xfrm>
            <a:off x="620489" y="1607909"/>
            <a:ext cx="11132240" cy="4987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smtClean="0">
                <a:solidFill>
                  <a:schemeClr val="tx1">
                    <a:lumMod val="50000"/>
                  </a:schemeClr>
                </a:solidFill>
                <a:latin typeface="Franklin Gothic Book" panose="020B0503020102020204" pitchFamily="34" charset="0"/>
              </a:rPr>
              <a:t>A sustained and consistent communications approach help inform employees, clients and Veterans at large:</a:t>
            </a:r>
            <a:endParaRPr lang="en-US" sz="2200" dirty="0">
              <a:solidFill>
                <a:schemeClr val="tx1">
                  <a:lumMod val="50000"/>
                </a:schemeClr>
              </a:solidFill>
              <a:latin typeface="Franklin Gothic Book" panose="020B0503020102020204" pitchFamily="34" charset="0"/>
            </a:endParaRPr>
          </a:p>
          <a:p>
            <a:r>
              <a:rPr lang="en-US" sz="2200" dirty="0" smtClean="0">
                <a:solidFill>
                  <a:schemeClr val="tx1">
                    <a:lumMod val="50000"/>
                  </a:schemeClr>
                </a:solidFill>
                <a:latin typeface="Franklin Gothic Book" panose="020B0503020102020204" pitchFamily="34" charset="0"/>
              </a:rPr>
              <a:t>Nearly 100 communications </a:t>
            </a:r>
            <a:r>
              <a:rPr lang="en-US" sz="2200" dirty="0">
                <a:solidFill>
                  <a:schemeClr val="tx1">
                    <a:lumMod val="50000"/>
                  </a:schemeClr>
                </a:solidFill>
                <a:latin typeface="Franklin Gothic Book" panose="020B0503020102020204" pitchFamily="34" charset="0"/>
              </a:rPr>
              <a:t>products </a:t>
            </a:r>
            <a:r>
              <a:rPr lang="en-US" sz="2200" dirty="0" smtClean="0">
                <a:solidFill>
                  <a:schemeClr val="tx1">
                    <a:lumMod val="50000"/>
                  </a:schemeClr>
                </a:solidFill>
                <a:latin typeface="Franklin Gothic Book" panose="020B0503020102020204" pitchFamily="34" charset="0"/>
              </a:rPr>
              <a:t>created and published on </a:t>
            </a:r>
            <a:r>
              <a:rPr lang="en-US" sz="2200" dirty="0">
                <a:solidFill>
                  <a:schemeClr val="tx1">
                    <a:lumMod val="50000"/>
                  </a:schemeClr>
                </a:solidFill>
                <a:latin typeface="Franklin Gothic Book" panose="020B0503020102020204" pitchFamily="34" charset="0"/>
              </a:rPr>
              <a:t>both our internal and external websites</a:t>
            </a:r>
          </a:p>
          <a:p>
            <a:r>
              <a:rPr lang="en-US" sz="2200" dirty="0" smtClean="0">
                <a:solidFill>
                  <a:schemeClr val="tx1">
                    <a:lumMod val="50000"/>
                  </a:schemeClr>
                </a:solidFill>
                <a:latin typeface="Franklin Gothic Book" panose="020B0503020102020204" pitchFamily="34" charset="0"/>
              </a:rPr>
              <a:t>A focused social media campaign has resulted in engagement </a:t>
            </a:r>
            <a:r>
              <a:rPr lang="en-US" sz="2200" dirty="0">
                <a:solidFill>
                  <a:schemeClr val="tx1">
                    <a:lumMod val="50000"/>
                  </a:schemeClr>
                </a:solidFill>
                <a:latin typeface="Franklin Gothic Book" panose="020B0503020102020204" pitchFamily="34" charset="0"/>
              </a:rPr>
              <a:t>rates on PFL related posts as high as 30%. </a:t>
            </a:r>
            <a:r>
              <a:rPr lang="en-US" sz="2200" dirty="0" smtClean="0">
                <a:solidFill>
                  <a:schemeClr val="tx1">
                    <a:lumMod val="50000"/>
                  </a:schemeClr>
                </a:solidFill>
                <a:latin typeface="Franklin Gothic Book" panose="020B0503020102020204" pitchFamily="34" charset="0"/>
              </a:rPr>
              <a:t>Generally </a:t>
            </a:r>
            <a:r>
              <a:rPr lang="en-US" sz="2200" dirty="0">
                <a:solidFill>
                  <a:schemeClr val="tx1">
                    <a:lumMod val="50000"/>
                  </a:schemeClr>
                </a:solidFill>
                <a:latin typeface="Franklin Gothic Book" panose="020B0503020102020204" pitchFamily="34" charset="0"/>
              </a:rPr>
              <a:t>posts on our </a:t>
            </a:r>
            <a:r>
              <a:rPr lang="en-US" sz="2200" dirty="0" smtClean="0">
                <a:solidFill>
                  <a:schemeClr val="tx1">
                    <a:lumMod val="50000"/>
                  </a:schemeClr>
                </a:solidFill>
                <a:latin typeface="Franklin Gothic Book" panose="020B0503020102020204" pitchFamily="34" charset="0"/>
              </a:rPr>
              <a:t>social media platforms </a:t>
            </a:r>
            <a:r>
              <a:rPr lang="en-US" sz="2200" dirty="0">
                <a:solidFill>
                  <a:schemeClr val="tx1">
                    <a:lumMod val="50000"/>
                  </a:schemeClr>
                </a:solidFill>
                <a:latin typeface="Franklin Gothic Book" panose="020B0503020102020204" pitchFamily="34" charset="0"/>
              </a:rPr>
              <a:t>run in the range of 2-4%.</a:t>
            </a:r>
          </a:p>
          <a:p>
            <a:r>
              <a:rPr lang="en-US" sz="2200" dirty="0" smtClean="0">
                <a:solidFill>
                  <a:schemeClr val="tx1">
                    <a:lumMod val="50000"/>
                  </a:schemeClr>
                </a:solidFill>
                <a:latin typeface="Franklin Gothic Book" panose="020B0503020102020204" pitchFamily="34" charset="0"/>
              </a:rPr>
              <a:t>Over a dozen toolkits created for </a:t>
            </a:r>
            <a:r>
              <a:rPr lang="en-US" sz="2200" dirty="0">
                <a:solidFill>
                  <a:schemeClr val="tx1">
                    <a:lumMod val="50000"/>
                  </a:schemeClr>
                </a:solidFill>
                <a:latin typeface="Franklin Gothic Book" panose="020B0503020102020204" pitchFamily="34" charset="0"/>
              </a:rPr>
              <a:t>front-line </a:t>
            </a:r>
            <a:r>
              <a:rPr lang="en-US" sz="2200" dirty="0" smtClean="0">
                <a:solidFill>
                  <a:schemeClr val="tx1">
                    <a:lumMod val="50000"/>
                  </a:schemeClr>
                </a:solidFill>
                <a:latin typeface="Franklin Gothic Book" panose="020B0503020102020204" pitchFamily="34" charset="0"/>
              </a:rPr>
              <a:t>employees</a:t>
            </a:r>
            <a:endParaRPr lang="en-US" sz="2200" dirty="0">
              <a:solidFill>
                <a:schemeClr val="tx1">
                  <a:lumMod val="50000"/>
                </a:schemeClr>
              </a:solidFill>
              <a:latin typeface="Franklin Gothic Book" panose="020B0503020102020204" pitchFamily="34" charset="0"/>
            </a:endParaRPr>
          </a:p>
          <a:p>
            <a:r>
              <a:rPr lang="en-US" sz="2200" dirty="0">
                <a:solidFill>
                  <a:schemeClr val="tx1">
                    <a:lumMod val="50000"/>
                  </a:schemeClr>
                </a:solidFill>
                <a:latin typeface="Franklin Gothic Book" panose="020B0503020102020204" pitchFamily="34" charset="0"/>
              </a:rPr>
              <a:t>Advertising campaign </a:t>
            </a:r>
            <a:r>
              <a:rPr lang="en-US" sz="2200" dirty="0" smtClean="0">
                <a:solidFill>
                  <a:schemeClr val="tx1">
                    <a:lumMod val="50000"/>
                  </a:schemeClr>
                </a:solidFill>
                <a:latin typeface="Franklin Gothic Book" panose="020B0503020102020204" pitchFamily="34" charset="0"/>
              </a:rPr>
              <a:t>started </a:t>
            </a:r>
            <a:r>
              <a:rPr lang="en-US" sz="2200" dirty="0">
                <a:solidFill>
                  <a:schemeClr val="tx1">
                    <a:lumMod val="50000"/>
                  </a:schemeClr>
                </a:solidFill>
                <a:latin typeface="Franklin Gothic Book" panose="020B0503020102020204" pitchFamily="34" charset="0"/>
              </a:rPr>
              <a:t>April 15, 2019</a:t>
            </a:r>
            <a:r>
              <a:rPr lang="en-US" sz="2200" dirty="0" smtClean="0">
                <a:solidFill>
                  <a:schemeClr val="tx1">
                    <a:lumMod val="50000"/>
                  </a:schemeClr>
                </a:solidFill>
                <a:latin typeface="Franklin Gothic Book" panose="020B0503020102020204" pitchFamily="34" charset="0"/>
              </a:rPr>
              <a:t>.</a:t>
            </a:r>
          </a:p>
          <a:p>
            <a:r>
              <a:rPr lang="en-CA" sz="2200" dirty="0" smtClean="0">
                <a:solidFill>
                  <a:schemeClr val="tx1">
                    <a:lumMod val="50000"/>
                  </a:schemeClr>
                </a:solidFill>
                <a:latin typeface="Franklin Gothic Book" panose="020B0503020102020204" pitchFamily="34" charset="0"/>
              </a:rPr>
              <a:t>Digital edition of </a:t>
            </a:r>
            <a:r>
              <a:rPr lang="en-CA" sz="2200" i="1" dirty="0" smtClean="0">
                <a:solidFill>
                  <a:schemeClr val="tx1">
                    <a:lumMod val="50000"/>
                  </a:schemeClr>
                </a:solidFill>
                <a:latin typeface="Franklin Gothic Book" panose="020B0503020102020204" pitchFamily="34" charset="0"/>
              </a:rPr>
              <a:t>Salute!</a:t>
            </a:r>
            <a:r>
              <a:rPr lang="en-CA" sz="2200" dirty="0" smtClean="0">
                <a:solidFill>
                  <a:schemeClr val="tx1">
                    <a:lumMod val="50000"/>
                  </a:schemeClr>
                </a:solidFill>
                <a:latin typeface="Franklin Gothic Book" panose="020B0503020102020204" pitchFamily="34" charset="0"/>
              </a:rPr>
              <a:t> published in April</a:t>
            </a:r>
          </a:p>
          <a:p>
            <a:r>
              <a:rPr lang="en-CA" sz="2200" dirty="0" smtClean="0">
                <a:solidFill>
                  <a:schemeClr val="tx1">
                    <a:lumMod val="50000"/>
                  </a:schemeClr>
                </a:solidFill>
                <a:latin typeface="Franklin Gothic Book" panose="020B0503020102020204" pitchFamily="34" charset="0"/>
              </a:rPr>
              <a:t>Town halls with the Minister and the Deputy as well as other face-to-face events and activities</a:t>
            </a:r>
            <a:endParaRPr lang="en-US" sz="2200" dirty="0">
              <a:solidFill>
                <a:schemeClr val="tx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1005803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75975-6B34-4AE6-A730-5332342C5EA3}" type="slidenum">
              <a:rPr lang="en-US" smtClean="0">
                <a:solidFill>
                  <a:srgbClr val="3E3E3E">
                    <a:tint val="75000"/>
                  </a:srgbClr>
                </a:solidFill>
              </a:rPr>
              <a:pPr/>
              <a:t>12</a:t>
            </a:fld>
            <a:endParaRPr lang="en-US">
              <a:solidFill>
                <a:srgbClr val="3E3E3E">
                  <a:tint val="75000"/>
                </a:srgbClr>
              </a:solidFill>
            </a:endParaRPr>
          </a:p>
        </p:txBody>
      </p:sp>
      <p:sp>
        <p:nvSpPr>
          <p:cNvPr id="4" name="Rectangle 3"/>
          <p:cNvSpPr/>
          <p:nvPr/>
        </p:nvSpPr>
        <p:spPr>
          <a:xfrm>
            <a:off x="3214346" y="913118"/>
            <a:ext cx="5781967" cy="523220"/>
          </a:xfrm>
          <a:prstGeom prst="rect">
            <a:avLst/>
          </a:prstGeom>
        </p:spPr>
        <p:txBody>
          <a:bodyPr wrap="none">
            <a:spAutoFit/>
          </a:bodyPr>
          <a:lstStyle/>
          <a:p>
            <a:r>
              <a:rPr lang="en-US" sz="2800" dirty="0">
                <a:solidFill>
                  <a:sysClr val="windowText" lastClr="000000"/>
                </a:solidFill>
                <a:latin typeface="Franklin Gothic Medium" panose="020B0603020102020204" pitchFamily="34" charset="0"/>
              </a:rPr>
              <a:t>Creating an </a:t>
            </a:r>
            <a:r>
              <a:rPr lang="en-US" sz="2800" dirty="0" smtClean="0">
                <a:solidFill>
                  <a:sysClr val="windowText" lastClr="000000"/>
                </a:solidFill>
                <a:latin typeface="Franklin Gothic Medium" panose="020B0603020102020204" pitchFamily="34" charset="0"/>
              </a:rPr>
              <a:t>Environment </a:t>
            </a:r>
            <a:r>
              <a:rPr lang="en-US" sz="2800" dirty="0">
                <a:solidFill>
                  <a:sysClr val="windowText" lastClr="000000"/>
                </a:solidFill>
                <a:latin typeface="Franklin Gothic Medium" panose="020B0603020102020204" pitchFamily="34" charset="0"/>
              </a:rPr>
              <a:t>for S</a:t>
            </a:r>
            <a:r>
              <a:rPr lang="en-US" sz="2800" dirty="0" smtClean="0">
                <a:solidFill>
                  <a:sysClr val="windowText" lastClr="000000"/>
                </a:solidFill>
                <a:latin typeface="Franklin Gothic Medium" panose="020B0603020102020204" pitchFamily="34" charset="0"/>
              </a:rPr>
              <a:t>uccess</a:t>
            </a:r>
            <a:endParaRPr lang="en-US" sz="2800" dirty="0"/>
          </a:p>
        </p:txBody>
      </p:sp>
      <p:sp>
        <p:nvSpPr>
          <p:cNvPr id="5" name="Content Placeholder 2"/>
          <p:cNvSpPr txBox="1">
            <a:spLocks/>
          </p:cNvSpPr>
          <p:nvPr/>
        </p:nvSpPr>
        <p:spPr>
          <a:xfrm>
            <a:off x="620489" y="1607909"/>
            <a:ext cx="11132240" cy="4987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200" dirty="0" smtClean="0">
                <a:solidFill>
                  <a:schemeClr val="tx1">
                    <a:lumMod val="50000"/>
                  </a:schemeClr>
                </a:solidFill>
                <a:latin typeface="Franklin Gothic Book" panose="020B0503020102020204" pitchFamily="34" charset="0"/>
              </a:rPr>
              <a:t>New operational units were stood up and did pro-active outreach to clients:</a:t>
            </a:r>
          </a:p>
          <a:p>
            <a:pPr>
              <a:lnSpc>
                <a:spcPct val="100000"/>
              </a:lnSpc>
              <a:spcBef>
                <a:spcPts val="0"/>
              </a:spcBef>
            </a:pPr>
            <a:r>
              <a:rPr lang="en-US" sz="2200" dirty="0">
                <a:solidFill>
                  <a:schemeClr val="tx1">
                    <a:lumMod val="50000"/>
                  </a:schemeClr>
                </a:solidFill>
                <a:latin typeface="Franklin Gothic Book" panose="020B0503020102020204" pitchFamily="34" charset="0"/>
              </a:rPr>
              <a:t>Temporary Outreach Unit (</a:t>
            </a:r>
            <a:r>
              <a:rPr lang="en-US" sz="2200" dirty="0" err="1">
                <a:solidFill>
                  <a:schemeClr val="tx1">
                    <a:lumMod val="50000"/>
                  </a:schemeClr>
                </a:solidFill>
                <a:latin typeface="Franklin Gothic Book" panose="020B0503020102020204" pitchFamily="34" charset="0"/>
              </a:rPr>
              <a:t>Campbellton</a:t>
            </a:r>
            <a:r>
              <a:rPr lang="en-US" sz="2200" dirty="0">
                <a:solidFill>
                  <a:schemeClr val="tx1">
                    <a:lumMod val="50000"/>
                  </a:schemeClr>
                </a:solidFill>
                <a:latin typeface="Franklin Gothic Book" panose="020B0503020102020204" pitchFamily="34" charset="0"/>
              </a:rPr>
              <a:t>, </a:t>
            </a:r>
            <a:r>
              <a:rPr lang="en-US" sz="2200" dirty="0" smtClean="0">
                <a:solidFill>
                  <a:schemeClr val="tx1">
                    <a:lumMod val="50000"/>
                  </a:schemeClr>
                </a:solidFill>
                <a:latin typeface="Franklin Gothic Book" panose="020B0503020102020204" pitchFamily="34" charset="0"/>
              </a:rPr>
              <a:t>NB): contacted approximately </a:t>
            </a:r>
            <a:r>
              <a:rPr lang="en-US" sz="2200" dirty="0">
                <a:solidFill>
                  <a:schemeClr val="tx1">
                    <a:lumMod val="50000"/>
                  </a:schemeClr>
                </a:solidFill>
                <a:latin typeface="Franklin Gothic Book" panose="020B0503020102020204" pitchFamily="34" charset="0"/>
              </a:rPr>
              <a:t>12,000 Veterans </a:t>
            </a:r>
            <a:r>
              <a:rPr lang="en-US" sz="2200" dirty="0" smtClean="0">
                <a:solidFill>
                  <a:schemeClr val="tx1">
                    <a:lumMod val="50000"/>
                  </a:schemeClr>
                </a:solidFill>
                <a:latin typeface="Franklin Gothic Book" panose="020B0503020102020204" pitchFamily="34" charset="0"/>
              </a:rPr>
              <a:t>receiving </a:t>
            </a:r>
            <a:r>
              <a:rPr lang="en-US" sz="2200" dirty="0">
                <a:solidFill>
                  <a:schemeClr val="tx1">
                    <a:lumMod val="50000"/>
                  </a:schemeClr>
                </a:solidFill>
                <a:latin typeface="Franklin Gothic Book" panose="020B0503020102020204" pitchFamily="34" charset="0"/>
              </a:rPr>
              <a:t>the Career Impact Allowance before April </a:t>
            </a:r>
            <a:r>
              <a:rPr lang="en-US" sz="2200" dirty="0" smtClean="0">
                <a:solidFill>
                  <a:schemeClr val="tx1">
                    <a:lumMod val="50000"/>
                  </a:schemeClr>
                </a:solidFill>
                <a:latin typeface="Franklin Gothic Book" panose="020B0503020102020204" pitchFamily="34" charset="0"/>
              </a:rPr>
              <a:t>1, </a:t>
            </a:r>
            <a:r>
              <a:rPr lang="en-US" sz="2200" dirty="0">
                <a:solidFill>
                  <a:schemeClr val="tx1">
                    <a:lumMod val="50000"/>
                  </a:schemeClr>
                </a:solidFill>
                <a:latin typeface="Franklin Gothic Book" panose="020B0503020102020204" pitchFamily="34" charset="0"/>
              </a:rPr>
              <a:t>2019, to explain the change to the Additional Pain and Suffering Compensation (APSC).</a:t>
            </a:r>
          </a:p>
          <a:p>
            <a:pPr>
              <a:lnSpc>
                <a:spcPct val="100000"/>
              </a:lnSpc>
              <a:spcBef>
                <a:spcPts val="0"/>
              </a:spcBef>
            </a:pPr>
            <a:endParaRPr lang="en-US" sz="2200" dirty="0" smtClean="0">
              <a:solidFill>
                <a:schemeClr val="tx1">
                  <a:lumMod val="50000"/>
                </a:schemeClr>
              </a:solidFill>
              <a:latin typeface="Franklin Gothic Book" panose="020B0503020102020204" pitchFamily="34" charset="0"/>
            </a:endParaRPr>
          </a:p>
          <a:p>
            <a:pPr>
              <a:lnSpc>
                <a:spcPct val="100000"/>
              </a:lnSpc>
              <a:spcBef>
                <a:spcPts val="0"/>
              </a:spcBef>
            </a:pPr>
            <a:r>
              <a:rPr lang="en-US" sz="2200" dirty="0" smtClean="0">
                <a:solidFill>
                  <a:schemeClr val="tx1">
                    <a:lumMod val="50000"/>
                  </a:schemeClr>
                </a:solidFill>
                <a:latin typeface="Franklin Gothic Book" panose="020B0503020102020204" pitchFamily="34" charset="0"/>
              </a:rPr>
              <a:t>DEC </a:t>
            </a:r>
            <a:r>
              <a:rPr lang="en-US" sz="2200" dirty="0">
                <a:solidFill>
                  <a:schemeClr val="tx1">
                    <a:lumMod val="50000"/>
                  </a:schemeClr>
                </a:solidFill>
                <a:latin typeface="Franklin Gothic Book" panose="020B0503020102020204" pitchFamily="34" charset="0"/>
              </a:rPr>
              <a:t>Unit (Winnipeg, </a:t>
            </a:r>
            <a:r>
              <a:rPr lang="en-US" sz="2200" dirty="0" smtClean="0">
                <a:solidFill>
                  <a:schemeClr val="tx1">
                    <a:lumMod val="50000"/>
                  </a:schemeClr>
                </a:solidFill>
                <a:latin typeface="Franklin Gothic Book" panose="020B0503020102020204" pitchFamily="34" charset="0"/>
              </a:rPr>
              <a:t>MB): reviewed current Diminished Earnings Capacity </a:t>
            </a:r>
            <a:r>
              <a:rPr lang="en-US" sz="2200" dirty="0">
                <a:solidFill>
                  <a:schemeClr val="tx1">
                    <a:lumMod val="50000"/>
                  </a:schemeClr>
                </a:solidFill>
                <a:latin typeface="Franklin Gothic Book" panose="020B0503020102020204" pitchFamily="34" charset="0"/>
              </a:rPr>
              <a:t>decisions to confirm relation to service/ eligibility for IRB career progression element. </a:t>
            </a:r>
            <a:r>
              <a:rPr lang="en-US" sz="2200" dirty="0" smtClean="0">
                <a:solidFill>
                  <a:schemeClr val="tx1">
                    <a:lumMod val="50000"/>
                  </a:schemeClr>
                </a:solidFill>
                <a:latin typeface="Franklin Gothic Book" panose="020B0503020102020204" pitchFamily="34" charset="0"/>
              </a:rPr>
              <a:t>This unit now makes </a:t>
            </a:r>
            <a:r>
              <a:rPr lang="en-US" sz="2200" dirty="0">
                <a:solidFill>
                  <a:schemeClr val="tx1">
                    <a:lumMod val="50000"/>
                  </a:schemeClr>
                </a:solidFill>
                <a:latin typeface="Franklin Gothic Book" panose="020B0503020102020204" pitchFamily="34" charset="0"/>
              </a:rPr>
              <a:t>all DEC decisions going forward</a:t>
            </a:r>
          </a:p>
          <a:p>
            <a:pPr>
              <a:lnSpc>
                <a:spcPct val="100000"/>
              </a:lnSpc>
              <a:spcBef>
                <a:spcPts val="0"/>
              </a:spcBef>
            </a:pPr>
            <a:endParaRPr lang="en-US" sz="2200" dirty="0" smtClean="0">
              <a:solidFill>
                <a:schemeClr val="tx1">
                  <a:lumMod val="50000"/>
                </a:schemeClr>
              </a:solidFill>
              <a:latin typeface="Franklin Gothic Book" panose="020B0503020102020204" pitchFamily="34" charset="0"/>
            </a:endParaRPr>
          </a:p>
          <a:p>
            <a:pPr>
              <a:lnSpc>
                <a:spcPct val="100000"/>
              </a:lnSpc>
              <a:spcBef>
                <a:spcPts val="0"/>
              </a:spcBef>
            </a:pPr>
            <a:r>
              <a:rPr lang="en-US" sz="2200" dirty="0" smtClean="0">
                <a:solidFill>
                  <a:schemeClr val="tx1">
                    <a:lumMod val="50000"/>
                  </a:schemeClr>
                </a:solidFill>
                <a:latin typeface="Franklin Gothic Book" panose="020B0503020102020204" pitchFamily="34" charset="0"/>
              </a:rPr>
              <a:t>Financial </a:t>
            </a:r>
            <a:r>
              <a:rPr lang="en-US" sz="2200" dirty="0">
                <a:solidFill>
                  <a:schemeClr val="tx1">
                    <a:lumMod val="50000"/>
                  </a:schemeClr>
                </a:solidFill>
                <a:latin typeface="Franklin Gothic Book" panose="020B0503020102020204" pitchFamily="34" charset="0"/>
              </a:rPr>
              <a:t>Benefits Support Unit</a:t>
            </a:r>
            <a:r>
              <a:rPr lang="en-US" sz="2200" dirty="0" smtClean="0">
                <a:solidFill>
                  <a:schemeClr val="tx1">
                    <a:lumMod val="50000"/>
                  </a:schemeClr>
                </a:solidFill>
                <a:latin typeface="Franklin Gothic Book" panose="020B0503020102020204" pitchFamily="34" charset="0"/>
              </a:rPr>
              <a:t>: explains </a:t>
            </a:r>
            <a:r>
              <a:rPr lang="en-US" sz="2200" dirty="0">
                <a:solidFill>
                  <a:schemeClr val="tx1">
                    <a:lumMod val="50000"/>
                  </a:schemeClr>
                </a:solidFill>
                <a:latin typeface="Franklin Gothic Book" panose="020B0503020102020204" pitchFamily="34" charset="0"/>
              </a:rPr>
              <a:t>complex Income Replacement Benefit calculations to clients</a:t>
            </a:r>
            <a:r>
              <a:rPr lang="en-US" sz="2200" dirty="0" smtClean="0">
                <a:solidFill>
                  <a:schemeClr val="tx1">
                    <a:lumMod val="50000"/>
                  </a:schemeClr>
                </a:solidFill>
                <a:latin typeface="Franklin Gothic Book" panose="020B0503020102020204" pitchFamily="34" charset="0"/>
              </a:rPr>
              <a:t>.</a:t>
            </a:r>
          </a:p>
          <a:p>
            <a:pPr marL="0" indent="0">
              <a:lnSpc>
                <a:spcPct val="100000"/>
              </a:lnSpc>
              <a:spcBef>
                <a:spcPts val="0"/>
              </a:spcBef>
              <a:buNone/>
            </a:pPr>
            <a:endParaRPr lang="en-US" sz="2200" dirty="0" smtClean="0">
              <a:solidFill>
                <a:schemeClr val="tx1">
                  <a:lumMod val="50000"/>
                </a:schemeClr>
              </a:solidFill>
              <a:latin typeface="Franklin Gothic Book" panose="020B0503020102020204" pitchFamily="34" charset="0"/>
            </a:endParaRPr>
          </a:p>
          <a:p>
            <a:pPr marL="0" indent="0">
              <a:lnSpc>
                <a:spcPct val="100000"/>
              </a:lnSpc>
              <a:spcBef>
                <a:spcPts val="0"/>
              </a:spcBef>
              <a:buNone/>
            </a:pPr>
            <a:r>
              <a:rPr lang="en-US" sz="2200" dirty="0" smtClean="0">
                <a:solidFill>
                  <a:schemeClr val="tx1">
                    <a:lumMod val="50000"/>
                  </a:schemeClr>
                </a:solidFill>
                <a:latin typeface="Franklin Gothic Book" panose="020B0503020102020204" pitchFamily="34" charset="0"/>
              </a:rPr>
              <a:t>Other early initiatives included advance notice on the additional monthly amount and CAF </a:t>
            </a:r>
            <a:r>
              <a:rPr lang="en-US" sz="2200" dirty="0" err="1" smtClean="0">
                <a:solidFill>
                  <a:schemeClr val="tx1">
                    <a:lumMod val="50000"/>
                  </a:schemeClr>
                </a:solidFill>
                <a:latin typeface="Franklin Gothic Book" panose="020B0503020102020204" pitchFamily="34" charset="0"/>
              </a:rPr>
              <a:t>transitionals</a:t>
            </a:r>
            <a:r>
              <a:rPr lang="en-US" sz="2200" dirty="0" smtClean="0">
                <a:solidFill>
                  <a:schemeClr val="tx1">
                    <a:lumMod val="50000"/>
                  </a:schemeClr>
                </a:solidFill>
                <a:latin typeface="Franklin Gothic Book" panose="020B0503020102020204" pitchFamily="34" charset="0"/>
              </a:rPr>
              <a:t>.</a:t>
            </a:r>
            <a:endParaRPr lang="en-US" sz="2200" dirty="0">
              <a:solidFill>
                <a:schemeClr val="tx1">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19493716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75975-6B34-4AE6-A730-5332342C5EA3}" type="slidenum">
              <a:rPr lang="en-US" smtClean="0">
                <a:solidFill>
                  <a:srgbClr val="3E3E3E">
                    <a:tint val="75000"/>
                  </a:srgbClr>
                </a:solidFill>
              </a:rPr>
              <a:pPr/>
              <a:t>13</a:t>
            </a:fld>
            <a:endParaRPr lang="en-US">
              <a:solidFill>
                <a:srgbClr val="3E3E3E">
                  <a:tint val="75000"/>
                </a:srgbClr>
              </a:solidFill>
            </a:endParaRPr>
          </a:p>
        </p:txBody>
      </p:sp>
      <p:sp>
        <p:nvSpPr>
          <p:cNvPr id="3" name="Rectangle 2"/>
          <p:cNvSpPr/>
          <p:nvPr/>
        </p:nvSpPr>
        <p:spPr>
          <a:xfrm>
            <a:off x="618565" y="1613264"/>
            <a:ext cx="10972800" cy="4493538"/>
          </a:xfrm>
          <a:prstGeom prst="rect">
            <a:avLst/>
          </a:prstGeom>
        </p:spPr>
        <p:txBody>
          <a:bodyPr wrap="square">
            <a:spAutoFit/>
          </a:bodyPr>
          <a:lstStyle/>
          <a:p>
            <a:r>
              <a:rPr lang="en-US" sz="2200" dirty="0">
                <a:latin typeface="Franklin Gothic Book" panose="020B0503020102020204" pitchFamily="34" charset="0"/>
                <a:ea typeface="Calibri" panose="020F0502020204030204" pitchFamily="34" charset="0"/>
                <a:cs typeface="Times New Roman" panose="02020603050405020304" pitchFamily="18" charset="0"/>
              </a:rPr>
              <a:t>The first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month of </a:t>
            </a:r>
            <a:r>
              <a:rPr lang="en-US" sz="2200" dirty="0">
                <a:latin typeface="Franklin Gothic Book" panose="020B0503020102020204" pitchFamily="34" charset="0"/>
                <a:ea typeface="Calibri" panose="020F0502020204030204" pitchFamily="34" charset="0"/>
                <a:cs typeface="Times New Roman" panose="02020603050405020304" pitchFamily="18" charset="0"/>
              </a:rPr>
              <a:t>PFL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operations has </a:t>
            </a:r>
            <a:r>
              <a:rPr lang="en-US" sz="2200" dirty="0">
                <a:latin typeface="Franklin Gothic Book" panose="020B0503020102020204" pitchFamily="34" charset="0"/>
                <a:ea typeface="Calibri" panose="020F0502020204030204" pitchFamily="34" charset="0"/>
                <a:cs typeface="Times New Roman" panose="02020603050405020304" pitchFamily="18" charset="0"/>
              </a:rPr>
              <a:t>gone very well.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We continue to identify</a:t>
            </a:r>
            <a:r>
              <a:rPr lang="en-US" sz="2200" dirty="0">
                <a:latin typeface="Franklin Gothic Book" panose="020B0503020102020204" pitchFamily="34" charset="0"/>
                <a:ea typeface="Calibri" panose="020F0502020204030204" pitchFamily="34" charset="0"/>
                <a:cs typeface="Times New Roman" panose="02020603050405020304" pitchFamily="18" charset="0"/>
              </a:rPr>
              <a:t>, prioritize and resolve issues as they arise. </a:t>
            </a:r>
            <a:endParaRPr lang="en-US" sz="2200" dirty="0" smtClean="0">
              <a:latin typeface="Franklin Gothic Book" panose="020B0503020102020204" pitchFamily="34" charset="0"/>
              <a:ea typeface="Calibri" panose="020F0502020204030204" pitchFamily="34" charset="0"/>
              <a:cs typeface="Times New Roman" panose="02020603050405020304" pitchFamily="18" charset="0"/>
            </a:endParaRPr>
          </a:p>
          <a:p>
            <a:endParaRPr lang="en-US" sz="2200" dirty="0">
              <a:latin typeface="Franklin Gothic Book" panose="020B0503020102020204" pitchFamily="34" charset="0"/>
              <a:ea typeface="Calibri" panose="020F0502020204030204" pitchFamily="34" charset="0"/>
              <a:cs typeface="Times New Roman" panose="02020603050405020304" pitchFamily="18" charset="0"/>
            </a:endParaRPr>
          </a:p>
          <a:p>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We </a:t>
            </a:r>
            <a:r>
              <a:rPr lang="en-US" sz="2200" dirty="0">
                <a:latin typeface="Franklin Gothic Book" panose="020B0503020102020204" pitchFamily="34" charset="0"/>
                <a:ea typeface="Calibri" panose="020F0502020204030204" pitchFamily="34" charset="0"/>
                <a:cs typeface="Times New Roman" panose="02020603050405020304" pitchFamily="18" charset="0"/>
              </a:rPr>
              <a:t>trained and empowered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employees and </a:t>
            </a:r>
            <a:r>
              <a:rPr lang="en-US" sz="2200" dirty="0">
                <a:latin typeface="Franklin Gothic Book" panose="020B0503020102020204" pitchFamily="34" charset="0"/>
                <a:ea typeface="Calibri" panose="020F0502020204030204" pitchFamily="34" charset="0"/>
                <a:cs typeface="Times New Roman" panose="02020603050405020304" pitchFamily="18" charset="0"/>
              </a:rPr>
              <a:t>assigned them to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dedicated, multi-disciplinary </a:t>
            </a:r>
            <a:r>
              <a:rPr lang="en-US" sz="2200" dirty="0">
                <a:latin typeface="Franklin Gothic Book" panose="020B0503020102020204" pitchFamily="34" charset="0"/>
                <a:ea typeface="Calibri" panose="020F0502020204030204" pitchFamily="34" charset="0"/>
                <a:cs typeface="Times New Roman" panose="02020603050405020304" pitchFamily="18" charset="0"/>
              </a:rPr>
              <a:t>teams (an approach consistent with AGILE project management</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a:t>
            </a:r>
          </a:p>
          <a:p>
            <a:endParaRPr lang="en-US" sz="2200" dirty="0">
              <a:latin typeface="Franklin Gothic Book" panose="020B0503020102020204" pitchFamily="34" charset="0"/>
              <a:ea typeface="Calibri" panose="020F0502020204030204" pitchFamily="34" charset="0"/>
              <a:cs typeface="Times New Roman" panose="02020603050405020304" pitchFamily="18" charset="0"/>
            </a:endParaRPr>
          </a:p>
          <a:p>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Feedback from Veterans on </a:t>
            </a:r>
            <a:r>
              <a:rPr lang="en-US" sz="2200" dirty="0">
                <a:latin typeface="Franklin Gothic Book" panose="020B0503020102020204" pitchFamily="34" charset="0"/>
                <a:ea typeface="Calibri" panose="020F0502020204030204" pitchFamily="34" charset="0"/>
                <a:cs typeface="Times New Roman" panose="02020603050405020304" pitchFamily="18" charset="0"/>
              </a:rPr>
              <a:t>social media has been neutral to positive.</a:t>
            </a:r>
          </a:p>
          <a:p>
            <a:r>
              <a:rPr lang="en-US" sz="2200" dirty="0">
                <a:latin typeface="Franklin Gothic Book" panose="020B0503020102020204" pitchFamily="34" charset="0"/>
                <a:ea typeface="Calibri" panose="020F0502020204030204" pitchFamily="34" charset="0"/>
                <a:cs typeface="Times New Roman" panose="02020603050405020304" pitchFamily="18" charset="0"/>
              </a:rPr>
              <a:t> </a:t>
            </a:r>
          </a:p>
          <a:p>
            <a:r>
              <a:rPr lang="en-US" sz="2200" dirty="0">
                <a:latin typeface="Franklin Gothic Book" panose="020B0503020102020204" pitchFamily="34" charset="0"/>
                <a:ea typeface="Calibri" panose="020F0502020204030204" pitchFamily="34" charset="0"/>
                <a:cs typeface="Times New Roman" panose="02020603050405020304" pitchFamily="18" charset="0"/>
              </a:rPr>
              <a:t>F</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ostered </a:t>
            </a:r>
            <a:r>
              <a:rPr lang="en-US" sz="2200" dirty="0">
                <a:latin typeface="Franklin Gothic Book" panose="020B0503020102020204" pitchFamily="34" charset="0"/>
                <a:ea typeface="Calibri" panose="020F0502020204030204" pitchFamily="34" charset="0"/>
                <a:cs typeface="Times New Roman" panose="02020603050405020304" pitchFamily="18" charset="0"/>
              </a:rPr>
              <a:t>a tremendously positive innovation culture that we are already leveraging for future projects. </a:t>
            </a:r>
            <a:endParaRPr lang="en-US" sz="2200" dirty="0" smtClean="0">
              <a:latin typeface="Franklin Gothic Book" panose="020B0503020102020204" pitchFamily="34" charset="0"/>
              <a:ea typeface="Calibri" panose="020F0502020204030204" pitchFamily="34" charset="0"/>
              <a:cs typeface="Times New Roman" panose="02020603050405020304" pitchFamily="18" charset="0"/>
            </a:endParaRPr>
          </a:p>
          <a:p>
            <a:endParaRPr lang="en-US" sz="2200" dirty="0" smtClean="0">
              <a:latin typeface="Franklin Gothic Book" panose="020B0503020102020204" pitchFamily="34" charset="0"/>
              <a:ea typeface="Calibri" panose="020F0502020204030204" pitchFamily="34" charset="0"/>
              <a:cs typeface="Times New Roman" panose="02020603050405020304" pitchFamily="18" charset="0"/>
            </a:endParaRPr>
          </a:p>
          <a:p>
            <a:r>
              <a:rPr lang="en-US" sz="2200" dirty="0">
                <a:latin typeface="Franklin Gothic Book" panose="020B0503020102020204" pitchFamily="34" charset="0"/>
                <a:ea typeface="Calibri" panose="020F0502020204030204" pitchFamily="34" charset="0"/>
                <a:cs typeface="Times New Roman" panose="02020603050405020304" pitchFamily="18" charset="0"/>
              </a:rPr>
              <a:t>PFL remains one of the biggest projects VAC has ever undertaken.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It was implemented </a:t>
            </a:r>
            <a:r>
              <a:rPr lang="en-US" sz="2200" dirty="0">
                <a:latin typeface="Franklin Gothic Book" panose="020B0503020102020204" pitchFamily="34" charset="0"/>
                <a:ea typeface="Calibri" panose="020F0502020204030204" pitchFamily="34" charset="0"/>
                <a:cs typeface="Times New Roman" panose="02020603050405020304" pitchFamily="18" charset="0"/>
              </a:rPr>
              <a:t>in </a:t>
            </a:r>
            <a:r>
              <a:rPr lang="en-US" sz="2200" i="1" dirty="0">
                <a:latin typeface="Franklin Gothic Book" panose="020B0503020102020204" pitchFamily="34" charset="0"/>
                <a:ea typeface="Calibri" panose="020F0502020204030204" pitchFamily="34" charset="0"/>
                <a:cs typeface="Times New Roman" panose="02020603050405020304" pitchFamily="18" charset="0"/>
              </a:rPr>
              <a:t>less than 15 months </a:t>
            </a:r>
            <a:r>
              <a:rPr lang="en-US" sz="2200" dirty="0">
                <a:latin typeface="Franklin Gothic Book" panose="020B0503020102020204" pitchFamily="34" charset="0"/>
                <a:ea typeface="Calibri" panose="020F0502020204030204" pitchFamily="34" charset="0"/>
                <a:cs typeface="Times New Roman" panose="02020603050405020304" pitchFamily="18" charset="0"/>
              </a:rPr>
              <a:t>from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announcement </a:t>
            </a:r>
            <a:r>
              <a:rPr lang="en-US" sz="2200" dirty="0">
                <a:latin typeface="Franklin Gothic Book" panose="020B0503020102020204" pitchFamily="34" charset="0"/>
                <a:ea typeface="Calibri" panose="020F0502020204030204" pitchFamily="34" charset="0"/>
                <a:cs typeface="Times New Roman" panose="02020603050405020304" pitchFamily="18" charset="0"/>
              </a:rPr>
              <a:t>to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implementation</a:t>
            </a:r>
            <a:r>
              <a:rPr lang="en-US" sz="2200" dirty="0">
                <a:latin typeface="Franklin Gothic Book" panose="020B0503020102020204" pitchFamily="34" charset="0"/>
                <a:ea typeface="Calibri" panose="020F0502020204030204" pitchFamily="34" charset="0"/>
                <a:cs typeface="Times New Roman" panose="02020603050405020304" pitchFamily="18" charset="0"/>
              </a:rPr>
              <a:t>. </a:t>
            </a:r>
            <a:endParaRPr lang="en-US" sz="2200" dirty="0">
              <a:latin typeface="Franklin Gothic Book" panose="020B0503020102020204" pitchFamily="34" charset="0"/>
            </a:endParaRPr>
          </a:p>
        </p:txBody>
      </p:sp>
      <p:sp>
        <p:nvSpPr>
          <p:cNvPr id="4" name="Rectangle 3"/>
          <p:cNvSpPr/>
          <p:nvPr/>
        </p:nvSpPr>
        <p:spPr>
          <a:xfrm>
            <a:off x="3281580" y="913118"/>
            <a:ext cx="5701176" cy="523220"/>
          </a:xfrm>
          <a:prstGeom prst="rect">
            <a:avLst/>
          </a:prstGeom>
        </p:spPr>
        <p:txBody>
          <a:bodyPr wrap="none">
            <a:spAutoFit/>
          </a:bodyPr>
          <a:lstStyle/>
          <a:p>
            <a:r>
              <a:rPr lang="en-US" sz="2800" dirty="0" smtClean="0">
                <a:solidFill>
                  <a:sysClr val="windowText" lastClr="000000"/>
                </a:solidFill>
                <a:latin typeface="Franklin Gothic Medium" panose="020B0603020102020204" pitchFamily="34" charset="0"/>
              </a:rPr>
              <a:t>Where we are with Pension for Life?</a:t>
            </a:r>
            <a:endParaRPr lang="en-US" sz="2800" dirty="0"/>
          </a:p>
        </p:txBody>
      </p:sp>
    </p:spTree>
    <p:extLst>
      <p:ext uri="{BB962C8B-B14F-4D97-AF65-F5344CB8AC3E}">
        <p14:creationId xmlns:p14="http://schemas.microsoft.com/office/powerpoint/2010/main" val="23497024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1275975-6B34-4AE6-A730-5332342C5EA3}" type="slidenum">
              <a:rPr lang="en-US" smtClean="0">
                <a:solidFill>
                  <a:srgbClr val="3E3E3E">
                    <a:tint val="75000"/>
                  </a:srgbClr>
                </a:solidFill>
              </a:rPr>
              <a:pPr/>
              <a:t>14</a:t>
            </a:fld>
            <a:endParaRPr lang="en-US">
              <a:solidFill>
                <a:srgbClr val="3E3E3E">
                  <a:tint val="75000"/>
                </a:srgbClr>
              </a:solidFill>
            </a:endParaRPr>
          </a:p>
        </p:txBody>
      </p:sp>
      <p:sp>
        <p:nvSpPr>
          <p:cNvPr id="8" name="TextBox 7"/>
          <p:cNvSpPr txBox="1"/>
          <p:nvPr/>
        </p:nvSpPr>
        <p:spPr>
          <a:xfrm>
            <a:off x="4473145" y="3053163"/>
            <a:ext cx="3299255" cy="923330"/>
          </a:xfrm>
          <a:prstGeom prst="rect">
            <a:avLst/>
          </a:prstGeom>
          <a:noFill/>
        </p:spPr>
        <p:txBody>
          <a:bodyPr wrap="square" rtlCol="0">
            <a:spAutoFit/>
          </a:bodyPr>
          <a:lstStyle/>
          <a:p>
            <a:r>
              <a:rPr lang="en-US" sz="5400" dirty="0" smtClean="0">
                <a:latin typeface="Franklin Gothic Medium" panose="020B0603020102020204" pitchFamily="34" charset="0"/>
              </a:rPr>
              <a:t>Questions</a:t>
            </a:r>
          </a:p>
        </p:txBody>
      </p:sp>
    </p:spTree>
    <p:extLst>
      <p:ext uri="{BB962C8B-B14F-4D97-AF65-F5344CB8AC3E}">
        <p14:creationId xmlns:p14="http://schemas.microsoft.com/office/powerpoint/2010/main" val="1112490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1275975-6B34-4AE6-A730-5332342C5EA3}" type="slidenum">
              <a:rPr lang="en-US" smtClean="0">
                <a:solidFill>
                  <a:srgbClr val="3E3E3E">
                    <a:tint val="75000"/>
                  </a:srgbClr>
                </a:solidFill>
              </a:rPr>
              <a:pPr/>
              <a:t>2</a:t>
            </a:fld>
            <a:endParaRPr lang="en-US">
              <a:solidFill>
                <a:srgbClr val="3E3E3E">
                  <a:tint val="75000"/>
                </a:srgbClr>
              </a:solidFill>
            </a:endParaRPr>
          </a:p>
        </p:txBody>
      </p:sp>
      <p:sp>
        <p:nvSpPr>
          <p:cNvPr id="4" name="Rectangle 3"/>
          <p:cNvSpPr/>
          <p:nvPr/>
        </p:nvSpPr>
        <p:spPr>
          <a:xfrm>
            <a:off x="614082" y="1619308"/>
            <a:ext cx="9287563" cy="4154984"/>
          </a:xfrm>
          <a:prstGeom prst="rect">
            <a:avLst/>
          </a:prstGeom>
        </p:spPr>
        <p:txBody>
          <a:bodyPr wrap="square">
            <a:spAutoFit/>
          </a:bodyPr>
          <a:lstStyle/>
          <a:p>
            <a:pPr marL="285750" indent="-285750">
              <a:lnSpc>
                <a:spcPct val="150000"/>
              </a:lnSpc>
              <a:buFont typeface="Arial" panose="020B0604020202020204" pitchFamily="34" charset="0"/>
              <a:buChar char="•"/>
            </a:pPr>
            <a:r>
              <a:rPr lang="en-US" sz="2200" dirty="0" smtClean="0">
                <a:latin typeface="Franklin Gothic Book" panose="020B0503020102020204" pitchFamily="34" charset="0"/>
              </a:rPr>
              <a:t>Outcomes</a:t>
            </a:r>
          </a:p>
          <a:p>
            <a:pPr marL="285750" indent="-285750">
              <a:lnSpc>
                <a:spcPct val="150000"/>
              </a:lnSpc>
              <a:buFont typeface="Arial" panose="020B0604020202020204" pitchFamily="34" charset="0"/>
              <a:buChar char="•"/>
            </a:pPr>
            <a:r>
              <a:rPr lang="en-US" sz="2200" dirty="0" smtClean="0">
                <a:latin typeface="Franklin Gothic Book" panose="020B0503020102020204" pitchFamily="34" charset="0"/>
              </a:rPr>
              <a:t>Benefit </a:t>
            </a:r>
            <a:r>
              <a:rPr lang="en-US" sz="2200" dirty="0">
                <a:latin typeface="Franklin Gothic Book" panose="020B0503020102020204" pitchFamily="34" charset="0"/>
              </a:rPr>
              <a:t>Overview</a:t>
            </a:r>
          </a:p>
          <a:p>
            <a:pPr marL="285750" indent="-285750">
              <a:lnSpc>
                <a:spcPct val="150000"/>
              </a:lnSpc>
              <a:buFont typeface="Arial" panose="020B0604020202020204" pitchFamily="34" charset="0"/>
              <a:buChar char="•"/>
            </a:pPr>
            <a:r>
              <a:rPr lang="en-US" sz="2200" dirty="0" smtClean="0">
                <a:latin typeface="Franklin Gothic Book" panose="020B0503020102020204" pitchFamily="34" charset="0"/>
              </a:rPr>
              <a:t>Priorities and Systems Requirements for </a:t>
            </a:r>
            <a:r>
              <a:rPr lang="en-US" sz="2200" dirty="0">
                <a:latin typeface="Franklin Gothic Book" panose="020B0503020102020204" pitchFamily="34" charset="0"/>
              </a:rPr>
              <a:t>April 1, 2019</a:t>
            </a:r>
          </a:p>
          <a:p>
            <a:pPr marL="285750" indent="-285750">
              <a:lnSpc>
                <a:spcPct val="150000"/>
              </a:lnSpc>
              <a:buFont typeface="Arial" panose="020B0604020202020204" pitchFamily="34" charset="0"/>
              <a:buChar char="•"/>
            </a:pPr>
            <a:r>
              <a:rPr lang="en-US" sz="2200" dirty="0" smtClean="0">
                <a:latin typeface="Franklin Gothic Book" panose="020B0503020102020204" pitchFamily="34" charset="0"/>
              </a:rPr>
              <a:t>Service Improvements</a:t>
            </a:r>
            <a:endParaRPr lang="en-US" sz="2200" dirty="0">
              <a:latin typeface="Franklin Gothic Book" panose="020B0503020102020204" pitchFamily="34" charset="0"/>
            </a:endParaRPr>
          </a:p>
          <a:p>
            <a:pPr marL="285750" indent="-285750">
              <a:lnSpc>
                <a:spcPct val="150000"/>
              </a:lnSpc>
              <a:buFont typeface="Arial" panose="020B0604020202020204" pitchFamily="34" charset="0"/>
              <a:buChar char="•"/>
            </a:pPr>
            <a:r>
              <a:rPr lang="en-CA" sz="2200" dirty="0" smtClean="0">
                <a:latin typeface="Franklin Gothic Book" panose="020B0503020102020204" pitchFamily="34" charset="0"/>
              </a:rPr>
              <a:t>Creating an Environment for Success</a:t>
            </a:r>
          </a:p>
          <a:p>
            <a:pPr marL="285750" indent="-285750">
              <a:lnSpc>
                <a:spcPct val="150000"/>
              </a:lnSpc>
              <a:buFont typeface="Arial" panose="020B0604020202020204" pitchFamily="34" charset="0"/>
              <a:buChar char="•"/>
            </a:pPr>
            <a:r>
              <a:rPr lang="en-CA" sz="2200" dirty="0" smtClean="0">
                <a:latin typeface="Franklin Gothic Book" panose="020B0503020102020204" pitchFamily="34" charset="0"/>
              </a:rPr>
              <a:t>Where are we with PFL?</a:t>
            </a:r>
            <a:endParaRPr lang="en-US" sz="2200" dirty="0">
              <a:latin typeface="Franklin Gothic Book" panose="020B0503020102020204" pitchFamily="34" charset="0"/>
            </a:endParaRPr>
          </a:p>
          <a:p>
            <a:pPr marL="285750" indent="-285750">
              <a:lnSpc>
                <a:spcPct val="150000"/>
              </a:lnSpc>
              <a:buFont typeface="Arial" panose="020B0604020202020204" pitchFamily="34" charset="0"/>
              <a:buChar char="•"/>
            </a:pPr>
            <a:r>
              <a:rPr lang="en-US" sz="2200" dirty="0">
                <a:latin typeface="Franklin Gothic Book" panose="020B0503020102020204" pitchFamily="34" charset="0"/>
              </a:rPr>
              <a:t>Discussion Points</a:t>
            </a:r>
          </a:p>
          <a:p>
            <a:pPr>
              <a:lnSpc>
                <a:spcPct val="150000"/>
              </a:lnSpc>
            </a:pPr>
            <a:endParaRPr lang="en-US" sz="2200" dirty="0">
              <a:latin typeface="Franklin Gothic Book" panose="020B0503020102020204" pitchFamily="34" charset="0"/>
            </a:endParaRPr>
          </a:p>
        </p:txBody>
      </p:sp>
      <p:sp>
        <p:nvSpPr>
          <p:cNvPr id="5" name="Rectangle 4"/>
          <p:cNvSpPr/>
          <p:nvPr/>
        </p:nvSpPr>
        <p:spPr>
          <a:xfrm>
            <a:off x="5451204" y="908242"/>
            <a:ext cx="1282723" cy="523220"/>
          </a:xfrm>
          <a:prstGeom prst="rect">
            <a:avLst/>
          </a:prstGeom>
        </p:spPr>
        <p:txBody>
          <a:bodyPr wrap="none">
            <a:spAutoFit/>
          </a:bodyPr>
          <a:lstStyle/>
          <a:p>
            <a:r>
              <a:rPr lang="en-US" sz="2800" dirty="0" smtClean="0">
                <a:solidFill>
                  <a:srgbClr val="000000"/>
                </a:solidFill>
                <a:latin typeface="Franklin Gothic Medium" panose="020B0603020102020204" pitchFamily="34" charset="0"/>
              </a:rPr>
              <a:t>Outline</a:t>
            </a:r>
            <a:endParaRPr lang="en-US" sz="2800" dirty="0">
              <a:solidFill>
                <a:srgbClr val="000000"/>
              </a:solidFill>
              <a:latin typeface="Franklin Gothic Medium" panose="020B0603020102020204" pitchFamily="34" charset="0"/>
            </a:endParaRPr>
          </a:p>
        </p:txBody>
      </p:sp>
    </p:spTree>
    <p:extLst>
      <p:ext uri="{BB962C8B-B14F-4D97-AF65-F5344CB8AC3E}">
        <p14:creationId xmlns:p14="http://schemas.microsoft.com/office/powerpoint/2010/main" val="21686048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3</a:t>
            </a:fld>
            <a:endParaRPr lang="en-US"/>
          </a:p>
        </p:txBody>
      </p:sp>
      <p:sp>
        <p:nvSpPr>
          <p:cNvPr id="3" name="Rectangle 2"/>
          <p:cNvSpPr/>
          <p:nvPr/>
        </p:nvSpPr>
        <p:spPr>
          <a:xfrm>
            <a:off x="4308209" y="908242"/>
            <a:ext cx="3678315" cy="523220"/>
          </a:xfrm>
          <a:prstGeom prst="rect">
            <a:avLst/>
          </a:prstGeom>
        </p:spPr>
        <p:txBody>
          <a:bodyPr wrap="none">
            <a:spAutoFit/>
          </a:bodyPr>
          <a:lstStyle/>
          <a:p>
            <a:r>
              <a:rPr lang="en-US" sz="2800" dirty="0" smtClean="0">
                <a:solidFill>
                  <a:srgbClr val="000000"/>
                </a:solidFill>
                <a:latin typeface="Franklin Gothic Medium" panose="020B0603020102020204" pitchFamily="34" charset="0"/>
              </a:rPr>
              <a:t>Outcomes for Veterans</a:t>
            </a:r>
            <a:endParaRPr lang="en-US" sz="2800" dirty="0">
              <a:solidFill>
                <a:srgbClr val="000000"/>
              </a:solidFill>
              <a:latin typeface="Franklin Gothic Medium" panose="020B0603020102020204" pitchFamily="34" charset="0"/>
            </a:endParaRPr>
          </a:p>
        </p:txBody>
      </p:sp>
      <p:sp>
        <p:nvSpPr>
          <p:cNvPr id="5" name="Rectangle 4"/>
          <p:cNvSpPr/>
          <p:nvPr/>
        </p:nvSpPr>
        <p:spPr>
          <a:xfrm>
            <a:off x="618565" y="1615982"/>
            <a:ext cx="10945906" cy="4832092"/>
          </a:xfrm>
          <a:prstGeom prst="rect">
            <a:avLst/>
          </a:prstGeom>
        </p:spPr>
        <p:txBody>
          <a:bodyPr wrap="square">
            <a:spAutoFit/>
          </a:bodyPr>
          <a:lstStyle/>
          <a:p>
            <a:pPr>
              <a:spcBef>
                <a:spcPts val="0"/>
              </a:spcBef>
              <a:defRPr/>
            </a:pPr>
            <a:r>
              <a:rPr lang="en-US" sz="2200" dirty="0">
                <a:solidFill>
                  <a:schemeClr val="tx1">
                    <a:lumMod val="50000"/>
                  </a:schemeClr>
                </a:solidFill>
                <a:latin typeface="Franklin Gothic Book" panose="020B0503020102020204" pitchFamily="34" charset="0"/>
              </a:rPr>
              <a:t>Opportunity for improved overall well-being thanks to a suite of programs and benefits which address well-being holistically through options such as rehab, education and transitional support.</a:t>
            </a:r>
          </a:p>
          <a:p>
            <a:pPr>
              <a:spcBef>
                <a:spcPts val="0"/>
              </a:spcBef>
              <a:defRPr/>
            </a:pPr>
            <a:endParaRPr lang="en-US" sz="2200" dirty="0">
              <a:solidFill>
                <a:schemeClr val="tx1">
                  <a:lumMod val="50000"/>
                </a:schemeClr>
              </a:solidFill>
              <a:latin typeface="Franklin Gothic Book" panose="020B0503020102020204" pitchFamily="34" charset="0"/>
            </a:endParaRPr>
          </a:p>
          <a:p>
            <a:pPr>
              <a:spcBef>
                <a:spcPts val="0"/>
              </a:spcBef>
              <a:defRPr/>
            </a:pPr>
            <a:r>
              <a:rPr lang="en-US" sz="2200" dirty="0">
                <a:solidFill>
                  <a:schemeClr val="tx1">
                    <a:lumMod val="50000"/>
                  </a:schemeClr>
                </a:solidFill>
                <a:latin typeface="Franklin Gothic Book" panose="020B0503020102020204" pitchFamily="34" charset="0"/>
              </a:rPr>
              <a:t>Choice for Veterans and Canadian Armed Forces members living with a service-related injury and/or illness to determine the form of compensation that works best for them and their families</a:t>
            </a:r>
          </a:p>
          <a:p>
            <a:pPr>
              <a:spcBef>
                <a:spcPts val="0"/>
              </a:spcBef>
              <a:defRPr/>
            </a:pPr>
            <a:endParaRPr lang="en-US" sz="2200" dirty="0">
              <a:solidFill>
                <a:schemeClr val="tx1">
                  <a:lumMod val="50000"/>
                </a:schemeClr>
              </a:solidFill>
              <a:latin typeface="Franklin Gothic Book" panose="020B0503020102020204" pitchFamily="34" charset="0"/>
            </a:endParaRPr>
          </a:p>
          <a:p>
            <a:pPr>
              <a:spcBef>
                <a:spcPts val="0"/>
              </a:spcBef>
              <a:defRPr/>
            </a:pPr>
            <a:r>
              <a:rPr lang="en-US" sz="2200" dirty="0">
                <a:solidFill>
                  <a:schemeClr val="tx1">
                    <a:lumMod val="50000"/>
                  </a:schemeClr>
                </a:solidFill>
                <a:latin typeface="Franklin Gothic Book" panose="020B0503020102020204" pitchFamily="34" charset="0"/>
              </a:rPr>
              <a:t>Life-time financial security for Veterans with health problems resulting from service in the Canadian Armed Forces; this also includes their families</a:t>
            </a:r>
          </a:p>
          <a:p>
            <a:pPr>
              <a:spcBef>
                <a:spcPts val="0"/>
              </a:spcBef>
              <a:defRPr/>
            </a:pPr>
            <a:endParaRPr lang="en-US" sz="2200" dirty="0">
              <a:solidFill>
                <a:schemeClr val="tx1">
                  <a:lumMod val="50000"/>
                </a:schemeClr>
              </a:solidFill>
              <a:latin typeface="Franklin Gothic Book" panose="020B0503020102020204" pitchFamily="34" charset="0"/>
            </a:endParaRPr>
          </a:p>
          <a:p>
            <a:pPr>
              <a:spcBef>
                <a:spcPts val="0"/>
              </a:spcBef>
              <a:defRPr/>
            </a:pPr>
            <a:r>
              <a:rPr lang="en-US" sz="2200" dirty="0">
                <a:solidFill>
                  <a:schemeClr val="tx1">
                    <a:lumMod val="50000"/>
                  </a:schemeClr>
                </a:solidFill>
                <a:latin typeface="Franklin Gothic Book" panose="020B0503020102020204" pitchFamily="34" charset="0"/>
              </a:rPr>
              <a:t>Increased financial security for surviving spouses and dependent children</a:t>
            </a:r>
          </a:p>
          <a:p>
            <a:pPr>
              <a:spcBef>
                <a:spcPts val="0"/>
              </a:spcBef>
              <a:defRPr/>
            </a:pPr>
            <a:endParaRPr lang="en-US" sz="2200" dirty="0">
              <a:solidFill>
                <a:schemeClr val="tx1">
                  <a:lumMod val="50000"/>
                </a:schemeClr>
              </a:solidFill>
              <a:latin typeface="Franklin Gothic Book" panose="020B0503020102020204" pitchFamily="34" charset="0"/>
            </a:endParaRPr>
          </a:p>
          <a:p>
            <a:pPr>
              <a:spcBef>
                <a:spcPts val="0"/>
              </a:spcBef>
              <a:defRPr/>
            </a:pPr>
            <a:r>
              <a:rPr lang="en-US" sz="2200" dirty="0">
                <a:solidFill>
                  <a:schemeClr val="tx1">
                    <a:lumMod val="50000"/>
                  </a:schemeClr>
                </a:solidFill>
                <a:latin typeface="Franklin Gothic Book" panose="020B0503020102020204" pitchFamily="34" charset="0"/>
              </a:rPr>
              <a:t>Streamlined and simplified compensation and administration</a:t>
            </a:r>
          </a:p>
        </p:txBody>
      </p:sp>
    </p:spTree>
    <p:extLst>
      <p:ext uri="{BB962C8B-B14F-4D97-AF65-F5344CB8AC3E}">
        <p14:creationId xmlns:p14="http://schemas.microsoft.com/office/powerpoint/2010/main" val="24100827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275975-6B34-4AE6-A730-5332342C5EA3}" type="slidenum">
              <a:rPr lang="en-US" smtClean="0">
                <a:solidFill>
                  <a:srgbClr val="3E3E3E">
                    <a:tint val="75000"/>
                  </a:srgbClr>
                </a:solidFill>
              </a:rPr>
              <a:pPr/>
              <a:t>4</a:t>
            </a:fld>
            <a:endParaRPr lang="en-US">
              <a:solidFill>
                <a:srgbClr val="3E3E3E">
                  <a:tint val="75000"/>
                </a:srgbClr>
              </a:solidFill>
            </a:endParaRPr>
          </a:p>
        </p:txBody>
      </p:sp>
      <p:sp>
        <p:nvSpPr>
          <p:cNvPr id="3" name="Rectangle 2"/>
          <p:cNvSpPr/>
          <p:nvPr/>
        </p:nvSpPr>
        <p:spPr>
          <a:xfrm>
            <a:off x="618565" y="1607876"/>
            <a:ext cx="10999693" cy="2462213"/>
          </a:xfrm>
          <a:prstGeom prst="rect">
            <a:avLst/>
          </a:prstGeom>
        </p:spPr>
        <p:txBody>
          <a:bodyPr wrap="square">
            <a:spAutoFit/>
          </a:bodyPr>
          <a:lstStyle/>
          <a:p>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Successful and seamless transfer of </a:t>
            </a:r>
            <a:r>
              <a:rPr lang="en-US" sz="2200" dirty="0">
                <a:latin typeface="Franklin Gothic Book" panose="020B0503020102020204" pitchFamily="34" charset="0"/>
                <a:ea typeface="Calibri" panose="020F0502020204030204" pitchFamily="34" charset="0"/>
                <a:cs typeface="Times New Roman" panose="02020603050405020304" pitchFamily="18" charset="0"/>
              </a:rPr>
              <a:t>80,000 clients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from </a:t>
            </a:r>
            <a:r>
              <a:rPr lang="en-US" sz="2200" dirty="0">
                <a:latin typeface="Franklin Gothic Book" panose="020B0503020102020204" pitchFamily="34" charset="0"/>
                <a:ea typeface="Calibri" panose="020F0502020204030204" pitchFamily="34" charset="0"/>
                <a:cs typeface="Times New Roman" panose="02020603050405020304" pitchFamily="18" charset="0"/>
              </a:rPr>
              <a:t>the current complex suite of financial benefits to a new consolidated Pension for Life financial benefits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model</a:t>
            </a:r>
          </a:p>
          <a:p>
            <a:endParaRPr lang="en-US" sz="2200" dirty="0">
              <a:latin typeface="Franklin Gothic Book" panose="020B0503020102020204" pitchFamily="34" charset="0"/>
              <a:ea typeface="Calibri" panose="020F0502020204030204" pitchFamily="34" charset="0"/>
              <a:cs typeface="Times New Roman" panose="02020603050405020304" pitchFamily="18" charset="0"/>
            </a:endParaRPr>
          </a:p>
          <a:p>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New </a:t>
            </a:r>
            <a:r>
              <a:rPr lang="en-US" sz="2200" dirty="0">
                <a:latin typeface="Franklin Gothic Book" panose="020B0503020102020204" pitchFamily="34" charset="0"/>
                <a:ea typeface="Calibri" panose="020F0502020204030204" pitchFamily="34" charset="0"/>
                <a:cs typeface="Times New Roman" panose="02020603050405020304" pitchFamily="18" charset="0"/>
              </a:rPr>
              <a:t>end-to-end digital application process.</a:t>
            </a:r>
          </a:p>
          <a:p>
            <a:r>
              <a:rPr lang="en-US" sz="2200" dirty="0">
                <a:latin typeface="Franklin Gothic Book" panose="020B0503020102020204" pitchFamily="34" charset="0"/>
                <a:ea typeface="Calibri" panose="020F0502020204030204" pitchFamily="34" charset="0"/>
                <a:cs typeface="Times New Roman" panose="02020603050405020304" pitchFamily="18" charset="0"/>
              </a:rPr>
              <a:t> </a:t>
            </a:r>
          </a:p>
          <a:p>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New user-friendly </a:t>
            </a:r>
            <a:r>
              <a:rPr lang="en-US" sz="2200" dirty="0">
                <a:latin typeface="Franklin Gothic Book" panose="020B0503020102020204" pitchFamily="34" charset="0"/>
                <a:ea typeface="Calibri" panose="020F0502020204030204" pitchFamily="34" charset="0"/>
                <a:cs typeface="Times New Roman" panose="02020603050405020304" pitchFamily="18" charset="0"/>
              </a:rPr>
              <a:t>processes, consistent, timely and plain language internal and external communications, </a:t>
            </a:r>
            <a:r>
              <a:rPr lang="en-US" sz="2200" dirty="0" smtClean="0">
                <a:latin typeface="Franklin Gothic Book" panose="020B0503020102020204" pitchFamily="34" charset="0"/>
                <a:ea typeface="Calibri" panose="020F0502020204030204" pitchFamily="34" charset="0"/>
                <a:cs typeface="Times New Roman" panose="02020603050405020304" pitchFamily="18" charset="0"/>
              </a:rPr>
              <a:t>successful adoption of key </a:t>
            </a:r>
            <a:r>
              <a:rPr lang="en-US" sz="2200" dirty="0">
                <a:latin typeface="Franklin Gothic Book" panose="020B0503020102020204" pitchFamily="34" charset="0"/>
                <a:ea typeface="Calibri" panose="020F0502020204030204" pitchFamily="34" charset="0"/>
                <a:cs typeface="Times New Roman" panose="02020603050405020304" pitchFamily="18" charset="0"/>
              </a:rPr>
              <a:t>AGILE and digital-first principles.</a:t>
            </a:r>
          </a:p>
        </p:txBody>
      </p:sp>
      <p:sp>
        <p:nvSpPr>
          <p:cNvPr id="4" name="Rectangle 3"/>
          <p:cNvSpPr/>
          <p:nvPr/>
        </p:nvSpPr>
        <p:spPr>
          <a:xfrm>
            <a:off x="2963508" y="908242"/>
            <a:ext cx="6234285" cy="523220"/>
          </a:xfrm>
          <a:prstGeom prst="rect">
            <a:avLst/>
          </a:prstGeom>
        </p:spPr>
        <p:txBody>
          <a:bodyPr wrap="square">
            <a:spAutoFit/>
          </a:bodyPr>
          <a:lstStyle/>
          <a:p>
            <a:r>
              <a:rPr lang="en-US" sz="2800" dirty="0" smtClean="0">
                <a:solidFill>
                  <a:srgbClr val="000000"/>
                </a:solidFill>
                <a:latin typeface="Franklin Gothic Medium" panose="020B0603020102020204" pitchFamily="34" charset="0"/>
              </a:rPr>
              <a:t>Outcomes for Veterans Affairs Canada</a:t>
            </a:r>
            <a:endParaRPr lang="en-US" sz="2800" dirty="0">
              <a:solidFill>
                <a:srgbClr val="000000"/>
              </a:solidFill>
              <a:latin typeface="Franklin Gothic Medium" panose="020B0603020102020204" pitchFamily="34" charset="0"/>
            </a:endParaRPr>
          </a:p>
        </p:txBody>
      </p:sp>
    </p:spTree>
    <p:extLst>
      <p:ext uri="{BB962C8B-B14F-4D97-AF65-F5344CB8AC3E}">
        <p14:creationId xmlns:p14="http://schemas.microsoft.com/office/powerpoint/2010/main" val="12282262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5</a:t>
            </a:fld>
            <a:endParaRPr lang="en-US"/>
          </a:p>
        </p:txBody>
      </p:sp>
      <p:graphicFrame>
        <p:nvGraphicFramePr>
          <p:cNvPr id="10" name="Content Placeholder 3"/>
          <p:cNvGraphicFramePr>
            <a:graphicFrameLocks/>
          </p:cNvGraphicFramePr>
          <p:nvPr>
            <p:extLst>
              <p:ext uri="{D42A27DB-BD31-4B8C-83A1-F6EECF244321}">
                <p14:modId xmlns:p14="http://schemas.microsoft.com/office/powerpoint/2010/main" val="1624361515"/>
              </p:ext>
            </p:extLst>
          </p:nvPr>
        </p:nvGraphicFramePr>
        <p:xfrm>
          <a:off x="497707" y="1475004"/>
          <a:ext cx="11211847" cy="4642302"/>
        </p:xfrm>
        <a:graphic>
          <a:graphicData uri="http://schemas.openxmlformats.org/drawingml/2006/table">
            <a:tbl>
              <a:tblPr firstRow="1" bandRow="1"/>
              <a:tblGrid>
                <a:gridCol w="2988873">
                  <a:extLst>
                    <a:ext uri="{9D8B030D-6E8A-4147-A177-3AD203B41FA5}">
                      <a16:colId xmlns:a16="http://schemas.microsoft.com/office/drawing/2014/main" val="20000"/>
                    </a:ext>
                  </a:extLst>
                </a:gridCol>
                <a:gridCol w="8222974">
                  <a:extLst>
                    <a:ext uri="{9D8B030D-6E8A-4147-A177-3AD203B41FA5}">
                      <a16:colId xmlns:a16="http://schemas.microsoft.com/office/drawing/2014/main" val="20001"/>
                    </a:ext>
                  </a:extLst>
                </a:gridCol>
              </a:tblGrid>
              <a:tr h="33457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600" dirty="0" smtClean="0">
                          <a:latin typeface="Franklin Gothic Book" panose="020B0503020102020204" pitchFamily="34" charset="0"/>
                        </a:rPr>
                        <a:t>Benefit</a:t>
                      </a:r>
                      <a:endParaRPr lang="en-US" sz="1600" dirty="0">
                        <a:latin typeface="Franklin Gothic Book" panose="020B05030201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600" dirty="0" smtClean="0">
                          <a:latin typeface="Franklin Gothic Book" panose="020B0503020102020204" pitchFamily="34" charset="0"/>
                        </a:rPr>
                        <a:t>Description</a:t>
                      </a:r>
                      <a:endParaRPr lang="en-US" sz="1600" dirty="0">
                        <a:latin typeface="Franklin Gothic Book" panose="020B05030201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0"/>
                  </a:ext>
                </a:extLst>
              </a:tr>
              <a:tr h="161673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dirty="0" smtClean="0">
                          <a:solidFill>
                            <a:srgbClr val="000000"/>
                          </a:solidFill>
                          <a:latin typeface="Franklin Gothic Book" panose="020B0503020102020204" pitchFamily="34" charset="0"/>
                        </a:rPr>
                        <a:t>Pain &amp;</a:t>
                      </a:r>
                      <a:r>
                        <a:rPr lang="en-US" sz="1600" b="1" baseline="0" dirty="0" smtClean="0">
                          <a:solidFill>
                            <a:srgbClr val="000000"/>
                          </a:solidFill>
                          <a:latin typeface="Franklin Gothic Book" panose="020B0503020102020204" pitchFamily="34" charset="0"/>
                        </a:rPr>
                        <a:t> Suffering Compensation</a:t>
                      </a:r>
                    </a:p>
                    <a:p>
                      <a:r>
                        <a:rPr lang="en-US" sz="1600" b="0" kern="1200" baseline="0" dirty="0" smtClean="0">
                          <a:solidFill>
                            <a:srgbClr val="000000"/>
                          </a:solidFill>
                          <a:latin typeface="Franklin Gothic Book" panose="020B0503020102020204" pitchFamily="34" charset="0"/>
                          <a:ea typeface="+mn-ea"/>
                          <a:cs typeface="+mn-cs"/>
                        </a:rPr>
                        <a:t>(</a:t>
                      </a:r>
                      <a:r>
                        <a:rPr lang="en-US" sz="1600" b="0" kern="1200" dirty="0" smtClean="0">
                          <a:solidFill>
                            <a:srgbClr val="000000"/>
                          </a:solidFill>
                          <a:latin typeface="Franklin Gothic Book" panose="020B0503020102020204" pitchFamily="34" charset="0"/>
                          <a:ea typeface="+mn-ea"/>
                          <a:cs typeface="+mn-cs"/>
                        </a:rPr>
                        <a:t>Non-Economic Benefit</a:t>
                      </a:r>
                      <a:r>
                        <a:rPr lang="en-US" sz="1600" b="0" kern="1200" baseline="0" dirty="0" smtClean="0">
                          <a:solidFill>
                            <a:srgbClr val="000000"/>
                          </a:solidFill>
                          <a:latin typeface="Franklin Gothic Book" panose="020B0503020102020204" pitchFamily="34" charset="0"/>
                          <a:ea typeface="+mn-ea"/>
                          <a:cs typeface="+mn-cs"/>
                        </a:rPr>
                        <a:t> -</a:t>
                      </a:r>
                      <a:endParaRPr lang="en-US" sz="1600" b="0" kern="1200" dirty="0" smtClean="0">
                        <a:solidFill>
                          <a:srgbClr val="000000"/>
                        </a:solidFill>
                        <a:latin typeface="Franklin Gothic Book" panose="020B0503020102020204" pitchFamily="34" charset="0"/>
                        <a:ea typeface="+mn-ea"/>
                        <a:cs typeface="+mn-cs"/>
                      </a:endParaRPr>
                    </a:p>
                    <a:p>
                      <a:r>
                        <a:rPr lang="en-US" sz="1600" b="1" i="0" kern="1200" dirty="0" smtClean="0">
                          <a:solidFill>
                            <a:srgbClr val="000000"/>
                          </a:solidFill>
                          <a:latin typeface="Franklin Gothic Book" panose="020B0503020102020204" pitchFamily="34" charset="0"/>
                          <a:ea typeface="+mn-ea"/>
                          <a:cs typeface="+mn-cs"/>
                        </a:rPr>
                        <a:t>non-taxable</a:t>
                      </a:r>
                      <a:r>
                        <a:rPr lang="en-US" sz="1600" b="0" kern="1200" dirty="0" smtClean="0">
                          <a:solidFill>
                            <a:srgbClr val="000000"/>
                          </a:solidFill>
                          <a:latin typeface="Franklin Gothic Book" panose="020B0503020102020204" pitchFamily="34" charset="0"/>
                          <a:ea typeface="+mn-ea"/>
                          <a:cs typeface="+mn-cs"/>
                        </a:rPr>
                        <a:t>)</a:t>
                      </a:r>
                    </a:p>
                    <a:p>
                      <a:endParaRPr lang="en-US" sz="1600" b="0" kern="1200" dirty="0" smtClean="0">
                        <a:solidFill>
                          <a:srgbClr val="000000"/>
                        </a:solidFill>
                        <a:latin typeface="Franklin Gothic Book" panose="020B0503020102020204" pitchFamily="34" charset="0"/>
                        <a:ea typeface="+mn-ea"/>
                        <a:cs typeface="+mn-cs"/>
                      </a:endParaRPr>
                    </a:p>
                    <a:p>
                      <a:endParaRPr lang="en-US" sz="1600" b="0" kern="1200" dirty="0" smtClean="0">
                        <a:solidFill>
                          <a:srgbClr val="000000"/>
                        </a:solidFill>
                        <a:latin typeface="Franklin Gothic Book" panose="020B0503020102020204" pitchFamily="34" charset="0"/>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000000"/>
                          </a:solidFill>
                          <a:latin typeface="Franklin Gothic Book" panose="020B0503020102020204" pitchFamily="34" charset="0"/>
                          <a:ea typeface="+mn-ea"/>
                          <a:cs typeface="Arial" panose="020B0604020202020204" pitchFamily="34" charset="0"/>
                        </a:rPr>
                        <a:t>Replace Disability Award with monthly Pain and Suffering Compensation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smtClean="0">
                          <a:solidFill>
                            <a:srgbClr val="000000"/>
                          </a:solidFill>
                          <a:latin typeface="Franklin Gothic Book" panose="020B0503020102020204" pitchFamily="34" charset="0"/>
                          <a:ea typeface="+mn-ea"/>
                          <a:cs typeface="Arial" panose="020B0604020202020204" pitchFamily="34" charset="0"/>
                        </a:rPr>
                        <a:t>$1150 maximum</a:t>
                      </a:r>
                      <a:r>
                        <a:rPr lang="en-US" sz="1600" b="0" kern="1200" baseline="0" dirty="0" smtClean="0">
                          <a:solidFill>
                            <a:srgbClr val="000000"/>
                          </a:solidFill>
                          <a:latin typeface="Franklin Gothic Book" panose="020B0503020102020204" pitchFamily="34" charset="0"/>
                          <a:ea typeface="+mn-ea"/>
                          <a:cs typeface="Arial" panose="020B0604020202020204" pitchFamily="34" charset="0"/>
                        </a:rPr>
                        <a:t> monthly payment for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baseline="0" dirty="0" smtClean="0">
                          <a:solidFill>
                            <a:srgbClr val="000000"/>
                          </a:solidFill>
                          <a:latin typeface="Franklin Gothic Book" panose="020B0503020102020204" pitchFamily="34" charset="0"/>
                          <a:ea typeface="+mn-ea"/>
                          <a:cs typeface="Arial" panose="020B0604020202020204" pitchFamily="34" charset="0"/>
                        </a:rPr>
                        <a:t>Option to cash-out for a lump-sum </a:t>
                      </a:r>
                      <a:endParaRPr lang="en-US" sz="1600" b="0" dirty="0" smtClean="0">
                        <a:solidFill>
                          <a:srgbClr val="000000"/>
                        </a:solidFill>
                        <a:latin typeface="Franklin Gothic Book" panose="020B05030201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600" dirty="0" smtClean="0">
                        <a:solidFill>
                          <a:srgbClr val="000000"/>
                        </a:solidFill>
                        <a:latin typeface="Franklin Gothic Book" panose="020B05030201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smtClean="0">
                          <a:solidFill>
                            <a:srgbClr val="000000"/>
                          </a:solidFill>
                          <a:latin typeface="Franklin Gothic Book" panose="020B0503020102020204" pitchFamily="34" charset="0"/>
                          <a:ea typeface="+mn-ea"/>
                          <a:cs typeface="+mn-cs"/>
                        </a:rPr>
                        <a:t>Additional</a:t>
                      </a:r>
                      <a:r>
                        <a:rPr lang="en-US" sz="1600" b="1" kern="1200" baseline="0" dirty="0" smtClean="0">
                          <a:solidFill>
                            <a:srgbClr val="000000"/>
                          </a:solidFill>
                          <a:latin typeface="Franklin Gothic Book" panose="020B0503020102020204" pitchFamily="34" charset="0"/>
                          <a:ea typeface="+mn-ea"/>
                          <a:cs typeface="+mn-cs"/>
                        </a:rPr>
                        <a:t> monthly amount</a:t>
                      </a:r>
                      <a:r>
                        <a:rPr lang="en-US" sz="1600" baseline="0" dirty="0" smtClean="0">
                          <a:solidFill>
                            <a:srgbClr val="000000"/>
                          </a:solidFill>
                          <a:latin typeface="Franklin Gothic Book" panose="020B0503020102020204" pitchFamily="34" charset="0"/>
                        </a:rPr>
                        <a:t> payable to Veterans who already received a Disability Award and did not have the benefit of a monthly life-time option under the PSC</a:t>
                      </a:r>
                      <a:endParaRPr lang="en-US" sz="1600" dirty="0">
                        <a:solidFill>
                          <a:srgbClr val="000000"/>
                        </a:solidFill>
                        <a:latin typeface="Franklin Gothic Book" panose="020B05030201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1841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dirty="0" smtClean="0">
                          <a:solidFill>
                            <a:srgbClr val="000000"/>
                          </a:solidFill>
                          <a:latin typeface="Franklin Gothic Book" panose="020B0503020102020204" pitchFamily="34" charset="0"/>
                        </a:rPr>
                        <a:t>Additional</a:t>
                      </a:r>
                      <a:r>
                        <a:rPr lang="en-US" sz="1600" b="1" baseline="0" dirty="0" smtClean="0">
                          <a:solidFill>
                            <a:srgbClr val="000000"/>
                          </a:solidFill>
                          <a:latin typeface="Franklin Gothic Book" panose="020B0503020102020204" pitchFamily="34" charset="0"/>
                        </a:rPr>
                        <a:t> </a:t>
                      </a:r>
                      <a:r>
                        <a:rPr lang="en-US" sz="1600" b="1" dirty="0" smtClean="0">
                          <a:solidFill>
                            <a:srgbClr val="000000"/>
                          </a:solidFill>
                          <a:latin typeface="Franklin Gothic Book" panose="020B0503020102020204" pitchFamily="34" charset="0"/>
                        </a:rPr>
                        <a:t>Pain &amp;</a:t>
                      </a:r>
                      <a:r>
                        <a:rPr lang="en-US" sz="1600" b="1" baseline="0" dirty="0" smtClean="0">
                          <a:solidFill>
                            <a:srgbClr val="000000"/>
                          </a:solidFill>
                          <a:latin typeface="Franklin Gothic Book" panose="020B0503020102020204" pitchFamily="34" charset="0"/>
                        </a:rPr>
                        <a:t> Suffering Compensation </a:t>
                      </a:r>
                      <a:r>
                        <a:rPr lang="en-US" sz="1600" b="0" baseline="0" dirty="0" smtClean="0">
                          <a:solidFill>
                            <a:srgbClr val="000000"/>
                          </a:solidFill>
                          <a:latin typeface="Franklin Gothic Book" panose="020B0503020102020204" pitchFamily="34" charset="0"/>
                        </a:rPr>
                        <a:t>(Non-Economic Benefit -</a:t>
                      </a:r>
                      <a:r>
                        <a:rPr lang="en-US" sz="1600" b="1" baseline="0" dirty="0" smtClean="0">
                          <a:solidFill>
                            <a:srgbClr val="000000"/>
                          </a:solidFill>
                          <a:latin typeface="Franklin Gothic Book" panose="020B0503020102020204" pitchFamily="34" charset="0"/>
                        </a:rPr>
                        <a:t> non-taxable)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000000"/>
                          </a:solidFill>
                          <a:latin typeface="Franklin Gothic Book" panose="020B0503020102020204" pitchFamily="34" charset="0"/>
                          <a:ea typeface="+mn-ea"/>
                          <a:cs typeface="Arial" panose="020B0604020202020204" pitchFamily="34" charset="0"/>
                        </a:rPr>
                        <a:t>New non-economic benefit to recognize severe</a:t>
                      </a:r>
                      <a:r>
                        <a:rPr lang="en-US" sz="1600" kern="1200" baseline="0" dirty="0" smtClean="0">
                          <a:solidFill>
                            <a:srgbClr val="000000"/>
                          </a:solidFill>
                          <a:latin typeface="Franklin Gothic Book" panose="020B0503020102020204" pitchFamily="34" charset="0"/>
                          <a:ea typeface="+mn-ea"/>
                          <a:cs typeface="Arial" panose="020B0604020202020204" pitchFamily="34" charset="0"/>
                        </a:rPr>
                        <a:t> and permanent </a:t>
                      </a:r>
                      <a:r>
                        <a:rPr lang="en-US" sz="1600" kern="1200" dirty="0" smtClean="0">
                          <a:solidFill>
                            <a:srgbClr val="000000"/>
                          </a:solidFill>
                          <a:latin typeface="Franklin Gothic Book" panose="020B0503020102020204" pitchFamily="34" charset="0"/>
                          <a:ea typeface="+mn-ea"/>
                          <a:cs typeface="Arial" panose="020B0604020202020204" pitchFamily="34" charset="0"/>
                        </a:rPr>
                        <a:t>service-related impairments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000000"/>
                          </a:solidFill>
                          <a:latin typeface="Franklin Gothic Book" panose="020B0503020102020204" pitchFamily="34" charset="0"/>
                          <a:ea typeface="+mn-ea"/>
                          <a:cs typeface="Arial" panose="020B0604020202020204" pitchFamily="34" charset="0"/>
                        </a:rPr>
                        <a:t>Three</a:t>
                      </a:r>
                      <a:r>
                        <a:rPr lang="en-US" sz="1600" kern="1200" baseline="0" dirty="0" smtClean="0">
                          <a:solidFill>
                            <a:srgbClr val="000000"/>
                          </a:solidFill>
                          <a:latin typeface="Franklin Gothic Book" panose="020B0503020102020204" pitchFamily="34" charset="0"/>
                          <a:ea typeface="+mn-ea"/>
                          <a:cs typeface="Arial" panose="020B0604020202020204" pitchFamily="34" charset="0"/>
                        </a:rPr>
                        <a:t> </a:t>
                      </a:r>
                      <a:r>
                        <a:rPr lang="en-US" sz="1600" kern="1200" dirty="0" smtClean="0">
                          <a:solidFill>
                            <a:srgbClr val="000000"/>
                          </a:solidFill>
                          <a:latin typeface="Franklin Gothic Book" panose="020B0503020102020204" pitchFamily="34" charset="0"/>
                          <a:ea typeface="+mn-ea"/>
                          <a:cs typeface="Arial" panose="020B0604020202020204" pitchFamily="34" charset="0"/>
                        </a:rPr>
                        <a:t>grade levels of $500, $1000, or $1500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000000"/>
                          </a:solidFill>
                          <a:latin typeface="Franklin Gothic Book" panose="020B0503020102020204" pitchFamily="34" charset="0"/>
                          <a:ea typeface="+mn-ea"/>
                          <a:cs typeface="Arial" panose="020B0604020202020204" pitchFamily="34" charset="0"/>
                        </a:rPr>
                        <a:t>Monthly</a:t>
                      </a:r>
                      <a:r>
                        <a:rPr lang="en-US" sz="1600" kern="1200" baseline="0" dirty="0" smtClean="0">
                          <a:solidFill>
                            <a:srgbClr val="000000"/>
                          </a:solidFill>
                          <a:latin typeface="Franklin Gothic Book" panose="020B0503020102020204" pitchFamily="34" charset="0"/>
                          <a:ea typeface="+mn-ea"/>
                          <a:cs typeface="Arial" panose="020B0604020202020204" pitchFamily="34" charset="0"/>
                        </a:rPr>
                        <a:t> payment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5061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kern="1200" dirty="0" smtClean="0">
                          <a:solidFill>
                            <a:srgbClr val="000000"/>
                          </a:solidFill>
                          <a:latin typeface="Franklin Gothic Book" panose="020B0503020102020204" pitchFamily="34" charset="0"/>
                          <a:ea typeface="+mn-ea"/>
                          <a:cs typeface="+mn-cs"/>
                        </a:rPr>
                        <a:t>Income Replacement</a:t>
                      </a:r>
                      <a:r>
                        <a:rPr lang="en-US" sz="1600" b="1" kern="1200" baseline="0" dirty="0" smtClean="0">
                          <a:solidFill>
                            <a:srgbClr val="000000"/>
                          </a:solidFill>
                          <a:latin typeface="Franklin Gothic Book" panose="020B0503020102020204" pitchFamily="34" charset="0"/>
                          <a:ea typeface="+mn-ea"/>
                          <a:cs typeface="+mn-cs"/>
                        </a:rPr>
                        <a:t> Benefit </a:t>
                      </a:r>
                      <a:r>
                        <a:rPr lang="en-US" sz="1600" b="0" kern="1200" baseline="0" dirty="0" smtClean="0">
                          <a:solidFill>
                            <a:srgbClr val="000000"/>
                          </a:solidFill>
                          <a:latin typeface="Franklin Gothic Book" panose="020B0503020102020204" pitchFamily="34" charset="0"/>
                          <a:ea typeface="+mn-ea"/>
                          <a:cs typeface="+mn-cs"/>
                        </a:rPr>
                        <a:t>(Economic Benefit – </a:t>
                      </a:r>
                      <a:r>
                        <a:rPr lang="en-US" sz="1600" b="1" kern="1200" baseline="0" dirty="0" smtClean="0">
                          <a:solidFill>
                            <a:srgbClr val="000000"/>
                          </a:solidFill>
                          <a:latin typeface="Franklin Gothic Book" panose="020B0503020102020204" pitchFamily="34" charset="0"/>
                          <a:ea typeface="+mn-ea"/>
                          <a:cs typeface="+mn-cs"/>
                        </a:rPr>
                        <a:t>taxable</a:t>
                      </a:r>
                      <a:r>
                        <a:rPr lang="en-US" sz="1600" b="0" kern="1200" baseline="0" dirty="0" smtClean="0">
                          <a:solidFill>
                            <a:srgbClr val="000000"/>
                          </a:solidFill>
                          <a:latin typeface="Franklin Gothic Book" panose="020B0503020102020204" pitchFamily="34" charset="0"/>
                          <a:ea typeface="+mn-ea"/>
                          <a:cs typeface="+mn-cs"/>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Consolidates</a:t>
                      </a:r>
                      <a:r>
                        <a:rPr lang="en-US" altLang="en-US" sz="1600" kern="1200" baseline="0" dirty="0" smtClean="0">
                          <a:solidFill>
                            <a:srgbClr val="000000"/>
                          </a:solidFill>
                          <a:latin typeface="Franklin Gothic Book" panose="020B0503020102020204" pitchFamily="34" charset="0"/>
                          <a:ea typeface="+mn-ea"/>
                          <a:cs typeface="Arial" panose="020B0604020202020204" pitchFamily="34" charset="0"/>
                        </a:rPr>
                        <a:t> six</a:t>
                      </a: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 benefits and create the Income Replacement Benefit at 90% of pre-release salary - indexed annually.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Permit $20K in allowable employment earnings (gross)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A</a:t>
                      </a:r>
                      <a:r>
                        <a:rPr lang="en-US" altLang="en-US" sz="1600" kern="1200" baseline="0" dirty="0" smtClean="0">
                          <a:solidFill>
                            <a:srgbClr val="000000"/>
                          </a:solidFill>
                          <a:latin typeface="Franklin Gothic Book" panose="020B0503020102020204" pitchFamily="34" charset="0"/>
                          <a:ea typeface="+mn-ea"/>
                          <a:cs typeface="Arial" panose="020B0604020202020204" pitchFamily="34" charset="0"/>
                        </a:rPr>
                        <a:t> </a:t>
                      </a: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survivor’s benefit</a:t>
                      </a:r>
                      <a:r>
                        <a:rPr lang="en-US" altLang="en-US" sz="1600" kern="1200" baseline="0" dirty="0" smtClean="0">
                          <a:solidFill>
                            <a:srgbClr val="000000"/>
                          </a:solidFill>
                          <a:latin typeface="Franklin Gothic Book" panose="020B0503020102020204" pitchFamily="34" charset="0"/>
                          <a:ea typeface="+mn-ea"/>
                          <a:cs typeface="Arial" panose="020B0604020202020204" pitchFamily="34" charset="0"/>
                        </a:rPr>
                        <a:t> increases</a:t>
                      </a: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 from</a:t>
                      </a:r>
                      <a:r>
                        <a:rPr lang="en-US" altLang="en-US" sz="1600" kern="1200" baseline="0" dirty="0" smtClean="0">
                          <a:solidFill>
                            <a:srgbClr val="000000"/>
                          </a:solidFill>
                          <a:latin typeface="Franklin Gothic Book" panose="020B0503020102020204" pitchFamily="34" charset="0"/>
                          <a:ea typeface="+mn-ea"/>
                          <a:cs typeface="Arial" panose="020B0604020202020204" pitchFamily="34" charset="0"/>
                        </a:rPr>
                        <a:t> 50% to </a:t>
                      </a:r>
                      <a:r>
                        <a:rPr lang="en-US" altLang="en-US" sz="1600" kern="1200" dirty="0" smtClean="0">
                          <a:solidFill>
                            <a:srgbClr val="000000"/>
                          </a:solidFill>
                          <a:latin typeface="Franklin Gothic Book" panose="020B0503020102020204" pitchFamily="34" charset="0"/>
                          <a:ea typeface="+mn-ea"/>
                          <a:cs typeface="Arial" panose="020B0604020202020204" pitchFamily="34" charset="0"/>
                        </a:rPr>
                        <a:t>70</a:t>
                      </a:r>
                      <a:r>
                        <a:rPr lang="en-US" altLang="en-US" sz="1600" dirty="0" smtClean="0">
                          <a:solidFill>
                            <a:srgbClr val="000000"/>
                          </a:solidFill>
                          <a:latin typeface="Franklin Gothic Book" panose="020B0503020102020204" pitchFamily="34" charset="0"/>
                          <a:cs typeface="Arial" panose="020B060402020202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000000"/>
                          </a:solidFill>
                          <a:latin typeface="Franklin Gothic Book" panose="020B0503020102020204" pitchFamily="34" charset="0"/>
                          <a:ea typeface="+mn-ea"/>
                          <a:cs typeface="Arial" panose="020B0604020202020204" pitchFamily="34" charset="0"/>
                        </a:rPr>
                        <a:t>Recognize lost career progression potential with 1% annual increase (with DEC)</a:t>
                      </a:r>
                      <a:endParaRPr lang="en-US" sz="1600" dirty="0">
                        <a:solidFill>
                          <a:srgbClr val="000000"/>
                        </a:solidFill>
                        <a:latin typeface="Franklin Gothic Book" panose="020B05030201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3" name="Rectangle 2"/>
          <p:cNvSpPr/>
          <p:nvPr/>
        </p:nvSpPr>
        <p:spPr>
          <a:xfrm>
            <a:off x="3340025" y="908242"/>
            <a:ext cx="5541582" cy="523220"/>
          </a:xfrm>
          <a:prstGeom prst="rect">
            <a:avLst/>
          </a:prstGeom>
        </p:spPr>
        <p:txBody>
          <a:bodyPr wrap="none">
            <a:spAutoFit/>
          </a:bodyPr>
          <a:lstStyle/>
          <a:p>
            <a:r>
              <a:rPr lang="en-US" sz="2800" dirty="0">
                <a:solidFill>
                  <a:srgbClr val="000000"/>
                </a:solidFill>
                <a:latin typeface="Franklin Gothic Medium" panose="020B0603020102020204" pitchFamily="34" charset="0"/>
              </a:rPr>
              <a:t>Pension for Life – Benefit Overview</a:t>
            </a:r>
          </a:p>
        </p:txBody>
      </p:sp>
      <p:sp>
        <p:nvSpPr>
          <p:cNvPr id="4" name="TextBox 3"/>
          <p:cNvSpPr txBox="1"/>
          <p:nvPr/>
        </p:nvSpPr>
        <p:spPr>
          <a:xfrm>
            <a:off x="539648" y="6378508"/>
            <a:ext cx="8893588" cy="307777"/>
          </a:xfrm>
          <a:prstGeom prst="rect">
            <a:avLst/>
          </a:prstGeom>
          <a:noFill/>
        </p:spPr>
        <p:txBody>
          <a:bodyPr wrap="none" rtlCol="0">
            <a:spAutoFit/>
          </a:bodyPr>
          <a:lstStyle/>
          <a:p>
            <a:r>
              <a:rPr lang="en-US" sz="1400" i="1" dirty="0" smtClean="0">
                <a:latin typeface="Franklin Gothic Book" panose="020B0503020102020204" pitchFamily="34" charset="0"/>
              </a:rPr>
              <a:t>*no changes to Canadian Forces Income Supplement, Education and Training Benefit or Career Transition Service</a:t>
            </a:r>
            <a:endParaRPr lang="en-US" sz="1400" i="1" dirty="0">
              <a:latin typeface="Franklin Gothic Book" panose="020B0503020102020204" pitchFamily="34" charset="0"/>
            </a:endParaRPr>
          </a:p>
        </p:txBody>
      </p:sp>
    </p:spTree>
    <p:extLst>
      <p:ext uri="{BB962C8B-B14F-4D97-AF65-F5344CB8AC3E}">
        <p14:creationId xmlns:p14="http://schemas.microsoft.com/office/powerpoint/2010/main" val="1617357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6</a:t>
            </a:fld>
            <a:endParaRPr lang="en-US"/>
          </a:p>
        </p:txBody>
      </p:sp>
      <p:sp>
        <p:nvSpPr>
          <p:cNvPr id="3" name="Rectangle 2"/>
          <p:cNvSpPr/>
          <p:nvPr/>
        </p:nvSpPr>
        <p:spPr>
          <a:xfrm>
            <a:off x="3340025" y="908242"/>
            <a:ext cx="5982087" cy="523220"/>
          </a:xfrm>
          <a:prstGeom prst="rect">
            <a:avLst/>
          </a:prstGeom>
        </p:spPr>
        <p:txBody>
          <a:bodyPr wrap="none">
            <a:spAutoFit/>
          </a:bodyPr>
          <a:lstStyle/>
          <a:p>
            <a:r>
              <a:rPr lang="en-US" sz="2800" dirty="0" smtClean="0">
                <a:solidFill>
                  <a:srgbClr val="000000"/>
                </a:solidFill>
                <a:latin typeface="Franklin Gothic Medium" panose="020B0603020102020204" pitchFamily="34" charset="0"/>
              </a:rPr>
              <a:t>Main Business Priorities April 1, 2019</a:t>
            </a:r>
            <a:endParaRPr lang="en-US" sz="2800" dirty="0">
              <a:solidFill>
                <a:srgbClr val="000000"/>
              </a:solidFill>
              <a:latin typeface="Franklin Gothic Medium" panose="020B0603020102020204" pitchFamily="34" charset="0"/>
            </a:endParaRPr>
          </a:p>
        </p:txBody>
      </p:sp>
      <p:grpSp>
        <p:nvGrpSpPr>
          <p:cNvPr id="31" name="Group 30"/>
          <p:cNvGrpSpPr/>
          <p:nvPr/>
        </p:nvGrpSpPr>
        <p:grpSpPr>
          <a:xfrm>
            <a:off x="902833" y="1427890"/>
            <a:ext cx="10734116" cy="698723"/>
            <a:chOff x="525364" y="349138"/>
            <a:chExt cx="10870427" cy="698723"/>
          </a:xfrm>
        </p:grpSpPr>
        <p:sp>
          <p:nvSpPr>
            <p:cNvPr id="44" name="Rectangle 43"/>
            <p:cNvSpPr/>
            <p:nvPr/>
          </p:nvSpPr>
          <p:spPr>
            <a:xfrm>
              <a:off x="525364" y="349138"/>
              <a:ext cx="10870427" cy="69872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5" name="TextBox 44"/>
            <p:cNvSpPr txBox="1"/>
            <p:nvPr/>
          </p:nvSpPr>
          <p:spPr>
            <a:xfrm>
              <a:off x="525364" y="349138"/>
              <a:ext cx="10870427" cy="698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4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Transitioning Existing Recipients to New Programs</a:t>
              </a:r>
              <a:endParaRPr lang="en-US" sz="2200" kern="1200" dirty="0"/>
            </a:p>
          </p:txBody>
        </p:sp>
      </p:grpSp>
      <p:grpSp>
        <p:nvGrpSpPr>
          <p:cNvPr id="32" name="Group 31"/>
          <p:cNvGrpSpPr/>
          <p:nvPr/>
        </p:nvGrpSpPr>
        <p:grpSpPr>
          <a:xfrm>
            <a:off x="1403517" y="2475639"/>
            <a:ext cx="10239709" cy="698723"/>
            <a:chOff x="1026049" y="1396887"/>
            <a:chExt cx="10369742" cy="698723"/>
          </a:xfrm>
        </p:grpSpPr>
        <p:sp>
          <p:nvSpPr>
            <p:cNvPr id="42" name="Rectangle 41"/>
            <p:cNvSpPr/>
            <p:nvPr/>
          </p:nvSpPr>
          <p:spPr>
            <a:xfrm>
              <a:off x="1026049" y="1396887"/>
              <a:ext cx="10369742" cy="69872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3" name="TextBox 42"/>
            <p:cNvSpPr txBox="1"/>
            <p:nvPr/>
          </p:nvSpPr>
          <p:spPr>
            <a:xfrm>
              <a:off x="1026049" y="1396887"/>
              <a:ext cx="10369742" cy="698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4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Converting Pending Claims to New Programs</a:t>
              </a:r>
              <a:endParaRPr lang="en-US" sz="2200" kern="1200" dirty="0"/>
            </a:p>
          </p:txBody>
        </p:sp>
      </p:grpSp>
      <p:grpSp>
        <p:nvGrpSpPr>
          <p:cNvPr id="33" name="Group 32"/>
          <p:cNvGrpSpPr/>
          <p:nvPr/>
        </p:nvGrpSpPr>
        <p:grpSpPr>
          <a:xfrm>
            <a:off x="1557187" y="3523389"/>
            <a:ext cx="10087966" cy="698723"/>
            <a:chOff x="1179719" y="2444637"/>
            <a:chExt cx="10216072" cy="698723"/>
          </a:xfrm>
        </p:grpSpPr>
        <p:sp>
          <p:nvSpPr>
            <p:cNvPr id="40" name="Rectangle 39"/>
            <p:cNvSpPr/>
            <p:nvPr/>
          </p:nvSpPr>
          <p:spPr>
            <a:xfrm>
              <a:off x="1179719" y="2444637"/>
              <a:ext cx="10216072" cy="69872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41" name="TextBox 40"/>
            <p:cNvSpPr txBox="1"/>
            <p:nvPr/>
          </p:nvSpPr>
          <p:spPr>
            <a:xfrm>
              <a:off x="1179719" y="2444637"/>
              <a:ext cx="10216072" cy="698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4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Paying Clients</a:t>
              </a:r>
            </a:p>
          </p:txBody>
        </p:sp>
      </p:grpSp>
      <p:grpSp>
        <p:nvGrpSpPr>
          <p:cNvPr id="34" name="Group 33"/>
          <p:cNvGrpSpPr/>
          <p:nvPr/>
        </p:nvGrpSpPr>
        <p:grpSpPr>
          <a:xfrm>
            <a:off x="1403517" y="4571139"/>
            <a:ext cx="10239709" cy="698723"/>
            <a:chOff x="1026049" y="3492387"/>
            <a:chExt cx="10369742" cy="698723"/>
          </a:xfrm>
        </p:grpSpPr>
        <p:sp>
          <p:nvSpPr>
            <p:cNvPr id="38" name="Rectangle 37"/>
            <p:cNvSpPr/>
            <p:nvPr/>
          </p:nvSpPr>
          <p:spPr>
            <a:xfrm>
              <a:off x="1026049" y="3492387"/>
              <a:ext cx="10369742" cy="69872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9" name="TextBox 38"/>
            <p:cNvSpPr txBox="1"/>
            <p:nvPr/>
          </p:nvSpPr>
          <p:spPr>
            <a:xfrm>
              <a:off x="1026049" y="3492387"/>
              <a:ext cx="10369742" cy="698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4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Processing Existing &amp; New Applications</a:t>
              </a:r>
            </a:p>
          </p:txBody>
        </p:sp>
      </p:grpSp>
      <p:grpSp>
        <p:nvGrpSpPr>
          <p:cNvPr id="35" name="Group 34"/>
          <p:cNvGrpSpPr/>
          <p:nvPr/>
        </p:nvGrpSpPr>
        <p:grpSpPr>
          <a:xfrm>
            <a:off x="902833" y="5618889"/>
            <a:ext cx="10734116" cy="698723"/>
            <a:chOff x="525364" y="4540137"/>
            <a:chExt cx="10870427" cy="698723"/>
          </a:xfrm>
        </p:grpSpPr>
        <p:sp>
          <p:nvSpPr>
            <p:cNvPr id="36" name="Rectangle 35"/>
            <p:cNvSpPr/>
            <p:nvPr/>
          </p:nvSpPr>
          <p:spPr>
            <a:xfrm>
              <a:off x="525364" y="4540137"/>
              <a:ext cx="10870427" cy="69872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7" name="TextBox 36"/>
            <p:cNvSpPr txBox="1"/>
            <p:nvPr/>
          </p:nvSpPr>
          <p:spPr>
            <a:xfrm>
              <a:off x="525364" y="4540137"/>
              <a:ext cx="10870427" cy="6987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54612"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Redress, National Client Contact Centre, Royal Canadian Legion, Reporting Functionality</a:t>
              </a:r>
            </a:p>
          </p:txBody>
        </p:sp>
      </p:grpSp>
      <p:sp>
        <p:nvSpPr>
          <p:cNvPr id="46" name="Oval 45"/>
          <p:cNvSpPr/>
          <p:nvPr/>
        </p:nvSpPr>
        <p:spPr>
          <a:xfrm>
            <a:off x="397050" y="1427890"/>
            <a:ext cx="734382" cy="718828"/>
          </a:xfrm>
          <a:prstGeom prst="ellipse">
            <a:avLst/>
          </a:prstGeom>
        </p:spPr>
        <p:style>
          <a:lnRef idx="2">
            <a:schemeClr val="dk2">
              <a:hueOff val="0"/>
              <a:satOff val="0"/>
              <a:lumOff val="0"/>
              <a:alphaOff val="0"/>
            </a:schemeClr>
          </a:lnRef>
          <a:fillRef idx="1">
            <a:schemeClr val="lt2">
              <a:hueOff val="0"/>
              <a:satOff val="0"/>
              <a:lumOff val="0"/>
              <a:alphaOff val="0"/>
            </a:schemeClr>
          </a:fillRef>
          <a:effectRef idx="0">
            <a:schemeClr val="lt2">
              <a:hueOff val="0"/>
              <a:satOff val="0"/>
              <a:lumOff val="0"/>
              <a:alphaOff val="0"/>
            </a:schemeClr>
          </a:effectRef>
          <a:fontRef idx="minor">
            <a:schemeClr val="dk1">
              <a:hueOff val="0"/>
              <a:satOff val="0"/>
              <a:lumOff val="0"/>
              <a:alphaOff val="0"/>
            </a:schemeClr>
          </a:fontRef>
        </p:style>
      </p:sp>
      <p:sp>
        <p:nvSpPr>
          <p:cNvPr id="47" name="Oval 46"/>
          <p:cNvSpPr/>
          <p:nvPr/>
        </p:nvSpPr>
        <p:spPr>
          <a:xfrm>
            <a:off x="897735" y="2475640"/>
            <a:ext cx="734382" cy="718828"/>
          </a:xfrm>
          <a:prstGeom prst="ellipse">
            <a:avLst/>
          </a:prstGeom>
        </p:spPr>
        <p:style>
          <a:lnRef idx="2">
            <a:schemeClr val="dk2">
              <a:hueOff val="0"/>
              <a:satOff val="0"/>
              <a:lumOff val="0"/>
              <a:alphaOff val="0"/>
            </a:schemeClr>
          </a:lnRef>
          <a:fillRef idx="1">
            <a:schemeClr val="lt2">
              <a:hueOff val="0"/>
              <a:satOff val="0"/>
              <a:lumOff val="0"/>
              <a:alphaOff val="0"/>
            </a:schemeClr>
          </a:fillRef>
          <a:effectRef idx="0">
            <a:schemeClr val="lt2">
              <a:hueOff val="0"/>
              <a:satOff val="0"/>
              <a:lumOff val="0"/>
              <a:alphaOff val="0"/>
            </a:schemeClr>
          </a:effectRef>
          <a:fontRef idx="minor">
            <a:schemeClr val="dk1">
              <a:hueOff val="0"/>
              <a:satOff val="0"/>
              <a:lumOff val="0"/>
              <a:alphaOff val="0"/>
            </a:schemeClr>
          </a:fontRef>
        </p:style>
      </p:sp>
      <p:sp>
        <p:nvSpPr>
          <p:cNvPr id="48" name="Oval 47"/>
          <p:cNvSpPr/>
          <p:nvPr/>
        </p:nvSpPr>
        <p:spPr>
          <a:xfrm>
            <a:off x="1051405" y="3523390"/>
            <a:ext cx="734382" cy="718828"/>
          </a:xfrm>
          <a:prstGeom prst="ellipse">
            <a:avLst/>
          </a:prstGeom>
        </p:spPr>
        <p:style>
          <a:lnRef idx="2">
            <a:schemeClr val="dk2">
              <a:hueOff val="0"/>
              <a:satOff val="0"/>
              <a:lumOff val="0"/>
              <a:alphaOff val="0"/>
            </a:schemeClr>
          </a:lnRef>
          <a:fillRef idx="1">
            <a:schemeClr val="lt2">
              <a:hueOff val="0"/>
              <a:satOff val="0"/>
              <a:lumOff val="0"/>
              <a:alphaOff val="0"/>
            </a:schemeClr>
          </a:fillRef>
          <a:effectRef idx="0">
            <a:schemeClr val="lt2">
              <a:hueOff val="0"/>
              <a:satOff val="0"/>
              <a:lumOff val="0"/>
              <a:alphaOff val="0"/>
            </a:schemeClr>
          </a:effectRef>
          <a:fontRef idx="minor">
            <a:schemeClr val="dk1">
              <a:hueOff val="0"/>
              <a:satOff val="0"/>
              <a:lumOff val="0"/>
              <a:alphaOff val="0"/>
            </a:schemeClr>
          </a:fontRef>
        </p:style>
      </p:sp>
      <p:sp>
        <p:nvSpPr>
          <p:cNvPr id="49" name="Oval 48"/>
          <p:cNvSpPr/>
          <p:nvPr/>
        </p:nvSpPr>
        <p:spPr>
          <a:xfrm>
            <a:off x="897735" y="4571140"/>
            <a:ext cx="734382" cy="718828"/>
          </a:xfrm>
          <a:prstGeom prst="ellipse">
            <a:avLst/>
          </a:prstGeom>
        </p:spPr>
        <p:style>
          <a:lnRef idx="2">
            <a:schemeClr val="dk2">
              <a:hueOff val="0"/>
              <a:satOff val="0"/>
              <a:lumOff val="0"/>
              <a:alphaOff val="0"/>
            </a:schemeClr>
          </a:lnRef>
          <a:fillRef idx="1">
            <a:schemeClr val="lt2">
              <a:hueOff val="0"/>
              <a:satOff val="0"/>
              <a:lumOff val="0"/>
              <a:alphaOff val="0"/>
            </a:schemeClr>
          </a:fillRef>
          <a:effectRef idx="0">
            <a:schemeClr val="lt2">
              <a:hueOff val="0"/>
              <a:satOff val="0"/>
              <a:lumOff val="0"/>
              <a:alphaOff val="0"/>
            </a:schemeClr>
          </a:effectRef>
          <a:fontRef idx="minor">
            <a:schemeClr val="dk1">
              <a:hueOff val="0"/>
              <a:satOff val="0"/>
              <a:lumOff val="0"/>
              <a:alphaOff val="0"/>
            </a:schemeClr>
          </a:fontRef>
        </p:style>
      </p:sp>
      <p:sp>
        <p:nvSpPr>
          <p:cNvPr id="50" name="Oval 49"/>
          <p:cNvSpPr/>
          <p:nvPr/>
        </p:nvSpPr>
        <p:spPr>
          <a:xfrm>
            <a:off x="397050" y="5618890"/>
            <a:ext cx="734382" cy="718828"/>
          </a:xfrm>
          <a:prstGeom prst="ellipse">
            <a:avLst/>
          </a:prstGeom>
        </p:spPr>
        <p:style>
          <a:lnRef idx="2">
            <a:schemeClr val="dk2">
              <a:hueOff val="0"/>
              <a:satOff val="0"/>
              <a:lumOff val="0"/>
              <a:alphaOff val="0"/>
            </a:schemeClr>
          </a:lnRef>
          <a:fillRef idx="1">
            <a:schemeClr val="lt2">
              <a:hueOff val="0"/>
              <a:satOff val="0"/>
              <a:lumOff val="0"/>
              <a:alphaOff val="0"/>
            </a:schemeClr>
          </a:fillRef>
          <a:effectRef idx="0">
            <a:schemeClr val="lt2">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2386273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7</a:t>
            </a:fld>
            <a:endParaRPr lang="en-US"/>
          </a:p>
        </p:txBody>
      </p:sp>
      <p:sp>
        <p:nvSpPr>
          <p:cNvPr id="3" name="Rectangle 2"/>
          <p:cNvSpPr/>
          <p:nvPr/>
        </p:nvSpPr>
        <p:spPr>
          <a:xfrm>
            <a:off x="4308209" y="908242"/>
            <a:ext cx="3581622" cy="523220"/>
          </a:xfrm>
          <a:prstGeom prst="rect">
            <a:avLst/>
          </a:prstGeom>
        </p:spPr>
        <p:txBody>
          <a:bodyPr wrap="none">
            <a:spAutoFit/>
          </a:bodyPr>
          <a:lstStyle/>
          <a:p>
            <a:r>
              <a:rPr lang="en-US" sz="2800" dirty="0" smtClean="0">
                <a:solidFill>
                  <a:srgbClr val="000000"/>
                </a:solidFill>
                <a:latin typeface="Franklin Gothic Medium" panose="020B0603020102020204" pitchFamily="34" charset="0"/>
              </a:rPr>
              <a:t>System Requirements</a:t>
            </a:r>
            <a:endParaRPr lang="en-US" sz="2800" dirty="0">
              <a:solidFill>
                <a:srgbClr val="000000"/>
              </a:solidFill>
              <a:latin typeface="Franklin Gothic Medium" panose="020B0603020102020204" pitchFamily="34" charset="0"/>
            </a:endParaRPr>
          </a:p>
        </p:txBody>
      </p:sp>
      <p:sp>
        <p:nvSpPr>
          <p:cNvPr id="24" name="Google Shape;222;p32"/>
          <p:cNvSpPr/>
          <p:nvPr/>
        </p:nvSpPr>
        <p:spPr>
          <a:xfrm>
            <a:off x="3264518" y="1431462"/>
            <a:ext cx="5396278" cy="4665249"/>
          </a:xfrm>
          <a:prstGeom prst="triangle">
            <a:avLst>
              <a:gd name="adj" fmla="val 50000"/>
            </a:avLst>
          </a:prstGeom>
          <a:solidFill>
            <a:srgbClr val="EFEFEF"/>
          </a:solidFill>
          <a:ln>
            <a:noFill/>
          </a:ln>
        </p:spPr>
        <p:txBody>
          <a:bodyPr spcFirstLastPara="1" wrap="square" lIns="121900" tIns="121900" rIns="121900" bIns="121900" anchor="ctr" anchorCtr="0">
            <a:noAutofit/>
          </a:bodyPr>
          <a:lstStyle/>
          <a:p>
            <a:endParaRPr sz="2400" dirty="0">
              <a:solidFill>
                <a:srgbClr val="4285F4"/>
              </a:solidFill>
            </a:endParaRPr>
          </a:p>
        </p:txBody>
      </p:sp>
      <p:sp>
        <p:nvSpPr>
          <p:cNvPr id="25" name="Google Shape;226;p32"/>
          <p:cNvSpPr txBox="1"/>
          <p:nvPr/>
        </p:nvSpPr>
        <p:spPr>
          <a:xfrm>
            <a:off x="986361" y="2160988"/>
            <a:ext cx="8837746" cy="3502023"/>
          </a:xfrm>
          <a:prstGeom prst="rect">
            <a:avLst/>
          </a:prstGeom>
          <a:solidFill>
            <a:srgbClr val="FFFFFF">
              <a:alpha val="36920"/>
            </a:srgbClr>
          </a:solidFill>
          <a:ln>
            <a:noFill/>
          </a:ln>
        </p:spPr>
        <p:txBody>
          <a:bodyPr spcFirstLastPara="1" wrap="square" lIns="121900" tIns="121900" rIns="121900" bIns="121900" anchor="ctr" anchorCtr="0">
            <a:noAutofit/>
          </a:bodyPr>
          <a:lstStyle/>
          <a:p>
            <a:pPr>
              <a:lnSpc>
                <a:spcPct val="115000"/>
              </a:lnSpc>
            </a:pPr>
            <a:r>
              <a:rPr lang="en" sz="2000" b="1" dirty="0" smtClean="0">
                <a:solidFill>
                  <a:srgbClr val="434343"/>
                </a:solidFill>
                <a:latin typeface="Roboto"/>
                <a:ea typeface="Roboto"/>
                <a:cs typeface="Roboto"/>
                <a:sym typeface="Roboto"/>
              </a:rPr>
              <a:t>Base</a:t>
            </a:r>
            <a:r>
              <a:rPr lang="en" sz="2000" dirty="0">
                <a:solidFill>
                  <a:srgbClr val="434343"/>
                </a:solidFill>
                <a:latin typeface="Roboto"/>
                <a:ea typeface="Roboto"/>
                <a:cs typeface="Roboto"/>
                <a:sym typeface="Roboto"/>
              </a:rPr>
              <a:t> – critical </a:t>
            </a:r>
            <a:r>
              <a:rPr lang="en" sz="2000" dirty="0" smtClean="0">
                <a:solidFill>
                  <a:srgbClr val="434343"/>
                </a:solidFill>
                <a:latin typeface="Roboto"/>
                <a:ea typeface="Roboto"/>
                <a:cs typeface="Roboto"/>
                <a:sym typeface="Roboto"/>
              </a:rPr>
              <a:t>features for a good working product on April </a:t>
            </a:r>
            <a:r>
              <a:rPr lang="en" sz="2000" dirty="0">
                <a:solidFill>
                  <a:srgbClr val="434343"/>
                </a:solidFill>
                <a:latin typeface="Roboto"/>
                <a:ea typeface="Roboto"/>
                <a:cs typeface="Roboto"/>
                <a:sym typeface="Roboto"/>
              </a:rPr>
              <a:t>1, 2019</a:t>
            </a:r>
            <a:endParaRPr sz="2000" dirty="0">
              <a:solidFill>
                <a:srgbClr val="434343"/>
              </a:solidFill>
              <a:latin typeface="Roboto"/>
              <a:ea typeface="Roboto"/>
              <a:cs typeface="Roboto"/>
              <a:sym typeface="Roboto"/>
            </a:endParaRPr>
          </a:p>
          <a:p>
            <a:pPr>
              <a:lnSpc>
                <a:spcPct val="115000"/>
              </a:lnSpc>
              <a:spcBef>
                <a:spcPts val="2133"/>
              </a:spcBef>
            </a:pPr>
            <a:r>
              <a:rPr lang="en" sz="2000" b="1" dirty="0">
                <a:solidFill>
                  <a:srgbClr val="434343"/>
                </a:solidFill>
                <a:latin typeface="Roboto"/>
                <a:ea typeface="Roboto"/>
                <a:cs typeface="Roboto"/>
                <a:sym typeface="Roboto"/>
              </a:rPr>
              <a:t>High Business Value</a:t>
            </a:r>
            <a:r>
              <a:rPr lang="en" sz="2000" dirty="0">
                <a:solidFill>
                  <a:srgbClr val="434343"/>
                </a:solidFill>
                <a:latin typeface="Roboto"/>
                <a:ea typeface="Roboto"/>
                <a:cs typeface="Roboto"/>
                <a:sym typeface="Roboto"/>
              </a:rPr>
              <a:t> </a:t>
            </a:r>
            <a:r>
              <a:rPr lang="en" sz="2000" dirty="0" smtClean="0">
                <a:solidFill>
                  <a:srgbClr val="434343"/>
                </a:solidFill>
                <a:latin typeface="Roboto"/>
                <a:ea typeface="Roboto"/>
                <a:cs typeface="Roboto"/>
                <a:sym typeface="Roboto"/>
              </a:rPr>
              <a:t>– high value features for increased efficiencies </a:t>
            </a:r>
          </a:p>
          <a:p>
            <a:pPr>
              <a:lnSpc>
                <a:spcPct val="115000"/>
              </a:lnSpc>
              <a:spcBef>
                <a:spcPts val="2133"/>
              </a:spcBef>
            </a:pPr>
            <a:r>
              <a:rPr lang="en" sz="2000" b="1" dirty="0" smtClean="0">
                <a:solidFill>
                  <a:srgbClr val="434343"/>
                </a:solidFill>
                <a:latin typeface="Roboto"/>
                <a:ea typeface="Roboto"/>
                <a:cs typeface="Roboto"/>
                <a:sym typeface="Roboto"/>
              </a:rPr>
              <a:t>Ideal</a:t>
            </a:r>
            <a:r>
              <a:rPr lang="en" sz="2000" dirty="0" smtClean="0">
                <a:solidFill>
                  <a:srgbClr val="434343"/>
                </a:solidFill>
                <a:latin typeface="Roboto"/>
                <a:ea typeface="Roboto"/>
                <a:cs typeface="Roboto"/>
                <a:sym typeface="Roboto"/>
              </a:rPr>
              <a:t> – nice to have items which will help operations -- lower </a:t>
            </a:r>
            <a:r>
              <a:rPr lang="en" sz="2000" dirty="0">
                <a:solidFill>
                  <a:srgbClr val="434343"/>
                </a:solidFill>
                <a:latin typeface="Roboto"/>
                <a:ea typeface="Roboto"/>
                <a:cs typeface="Roboto"/>
                <a:sym typeface="Roboto"/>
              </a:rPr>
              <a:t>priority</a:t>
            </a:r>
            <a:endParaRPr sz="2000" dirty="0">
              <a:solidFill>
                <a:srgbClr val="434343"/>
              </a:solidFill>
              <a:latin typeface="Roboto"/>
              <a:ea typeface="Roboto"/>
              <a:cs typeface="Roboto"/>
              <a:sym typeface="Roboto"/>
            </a:endParaRPr>
          </a:p>
          <a:p>
            <a:pPr>
              <a:lnSpc>
                <a:spcPct val="115000"/>
              </a:lnSpc>
              <a:spcBef>
                <a:spcPts val="2133"/>
              </a:spcBef>
              <a:spcAft>
                <a:spcPts val="2133"/>
              </a:spcAft>
            </a:pPr>
            <a:r>
              <a:rPr lang="en" sz="2000" b="1" dirty="0">
                <a:solidFill>
                  <a:srgbClr val="434343"/>
                </a:solidFill>
                <a:latin typeface="Roboto"/>
                <a:ea typeface="Roboto"/>
                <a:cs typeface="Roboto"/>
                <a:sym typeface="Roboto"/>
              </a:rPr>
              <a:t>Future Enhancements</a:t>
            </a:r>
            <a:r>
              <a:rPr lang="en" sz="2000" dirty="0">
                <a:solidFill>
                  <a:srgbClr val="434343"/>
                </a:solidFill>
                <a:latin typeface="Roboto"/>
                <a:ea typeface="Roboto"/>
                <a:cs typeface="Roboto"/>
                <a:sym typeface="Roboto"/>
              </a:rPr>
              <a:t> – items which are of value but can come </a:t>
            </a:r>
            <a:r>
              <a:rPr lang="en" sz="2000" dirty="0" smtClean="0">
                <a:solidFill>
                  <a:srgbClr val="434343"/>
                </a:solidFill>
                <a:latin typeface="Roboto"/>
                <a:ea typeface="Roboto"/>
                <a:cs typeface="Roboto"/>
                <a:sym typeface="Roboto"/>
              </a:rPr>
              <a:t>later</a:t>
            </a:r>
            <a:endParaRPr sz="2000" b="1" dirty="0">
              <a:solidFill>
                <a:srgbClr val="434343"/>
              </a:solidFill>
              <a:latin typeface="Roboto"/>
              <a:ea typeface="Roboto"/>
              <a:cs typeface="Roboto"/>
              <a:sym typeface="Roboto"/>
            </a:endParaRPr>
          </a:p>
        </p:txBody>
      </p:sp>
      <p:cxnSp>
        <p:nvCxnSpPr>
          <p:cNvPr id="27" name="Google Shape;227;p32"/>
          <p:cNvCxnSpPr/>
          <p:nvPr/>
        </p:nvCxnSpPr>
        <p:spPr>
          <a:xfrm>
            <a:off x="868302" y="3119881"/>
            <a:ext cx="7869323" cy="0"/>
          </a:xfrm>
          <a:prstGeom prst="straightConnector1">
            <a:avLst/>
          </a:prstGeom>
          <a:noFill/>
          <a:ln w="9525" cap="flat" cmpd="sng">
            <a:solidFill>
              <a:schemeClr val="dk2"/>
            </a:solidFill>
            <a:prstDash val="solid"/>
            <a:round/>
            <a:headEnd type="none" w="med" len="med"/>
            <a:tailEnd type="none" w="med" len="med"/>
          </a:ln>
        </p:spPr>
      </p:cxnSp>
      <p:cxnSp>
        <p:nvCxnSpPr>
          <p:cNvPr id="28" name="Google Shape;228;p32"/>
          <p:cNvCxnSpPr/>
          <p:nvPr/>
        </p:nvCxnSpPr>
        <p:spPr>
          <a:xfrm>
            <a:off x="868302" y="3824738"/>
            <a:ext cx="7869323" cy="0"/>
          </a:xfrm>
          <a:prstGeom prst="straightConnector1">
            <a:avLst/>
          </a:prstGeom>
          <a:noFill/>
          <a:ln w="9525" cap="flat" cmpd="sng">
            <a:solidFill>
              <a:schemeClr val="dk2"/>
            </a:solidFill>
            <a:prstDash val="solid"/>
            <a:round/>
            <a:headEnd type="none" w="med" len="med"/>
            <a:tailEnd type="none" w="med" len="med"/>
          </a:ln>
        </p:spPr>
      </p:cxnSp>
      <p:cxnSp>
        <p:nvCxnSpPr>
          <p:cNvPr id="29" name="Google Shape;229;p32"/>
          <p:cNvCxnSpPr/>
          <p:nvPr/>
        </p:nvCxnSpPr>
        <p:spPr>
          <a:xfrm>
            <a:off x="868302" y="4497357"/>
            <a:ext cx="7869323" cy="0"/>
          </a:xfrm>
          <a:prstGeom prst="straightConnector1">
            <a:avLst/>
          </a:prstGeom>
          <a:noFill/>
          <a:ln w="9525" cap="flat" cmpd="sng">
            <a:solidFill>
              <a:schemeClr val="dk2"/>
            </a:solidFill>
            <a:prstDash val="solid"/>
            <a:round/>
            <a:headEnd type="none" w="med" len="med"/>
            <a:tailEnd type="none" w="med" len="med"/>
          </a:ln>
        </p:spPr>
      </p:cxnSp>
      <p:sp>
        <p:nvSpPr>
          <p:cNvPr id="30" name="Google Shape;226;p32"/>
          <p:cNvSpPr txBox="1"/>
          <p:nvPr/>
        </p:nvSpPr>
        <p:spPr>
          <a:xfrm>
            <a:off x="9627128" y="2493788"/>
            <a:ext cx="2339541" cy="742565"/>
          </a:xfrm>
          <a:prstGeom prst="rect">
            <a:avLst/>
          </a:prstGeom>
          <a:solidFill>
            <a:srgbClr val="FFFFFF">
              <a:alpha val="36920"/>
            </a:srgbClr>
          </a:solidFill>
          <a:ln>
            <a:noFill/>
          </a:ln>
        </p:spPr>
        <p:txBody>
          <a:bodyPr spcFirstLastPara="1" wrap="square" lIns="121900" tIns="121900" rIns="121900" bIns="121900" anchor="ctr" anchorCtr="0">
            <a:noAutofit/>
          </a:bodyPr>
          <a:lstStyle/>
          <a:p>
            <a:pPr algn="ctr"/>
            <a:r>
              <a:rPr lang="en-US" sz="1400" b="1" dirty="0" smtClean="0">
                <a:solidFill>
                  <a:srgbClr val="434343"/>
                </a:solidFill>
                <a:latin typeface="Roboto"/>
                <a:ea typeface="Roboto"/>
                <a:cs typeface="Roboto"/>
                <a:sym typeface="Roboto"/>
              </a:rPr>
              <a:t>Initial </a:t>
            </a:r>
            <a:r>
              <a:rPr lang="en-US" sz="1400" b="1" dirty="0">
                <a:solidFill>
                  <a:srgbClr val="434343"/>
                </a:solidFill>
                <a:latin typeface="Roboto"/>
                <a:ea typeface="Roboto"/>
                <a:cs typeface="Roboto"/>
                <a:sym typeface="Roboto"/>
              </a:rPr>
              <a:t>Operational </a:t>
            </a:r>
            <a:endParaRPr lang="en-US" sz="1400" b="1" dirty="0" smtClean="0">
              <a:solidFill>
                <a:srgbClr val="434343"/>
              </a:solidFill>
              <a:latin typeface="Roboto"/>
              <a:ea typeface="Roboto"/>
              <a:cs typeface="Roboto"/>
              <a:sym typeface="Roboto"/>
            </a:endParaRPr>
          </a:p>
          <a:p>
            <a:pPr algn="ctr"/>
            <a:r>
              <a:rPr lang="en-US" sz="1400" b="1" dirty="0" smtClean="0">
                <a:solidFill>
                  <a:srgbClr val="434343"/>
                </a:solidFill>
                <a:latin typeface="Roboto"/>
                <a:ea typeface="Roboto"/>
                <a:cs typeface="Roboto"/>
                <a:sym typeface="Roboto"/>
              </a:rPr>
              <a:t>Capability (IOC)</a:t>
            </a:r>
            <a:endParaRPr sz="1400" b="1" dirty="0">
              <a:solidFill>
                <a:srgbClr val="434343"/>
              </a:solidFill>
              <a:latin typeface="Roboto"/>
              <a:ea typeface="Roboto"/>
              <a:cs typeface="Roboto"/>
              <a:sym typeface="Roboto"/>
            </a:endParaRPr>
          </a:p>
        </p:txBody>
      </p:sp>
      <p:sp>
        <p:nvSpPr>
          <p:cNvPr id="51" name="Right Brace 50"/>
          <p:cNvSpPr/>
          <p:nvPr/>
        </p:nvSpPr>
        <p:spPr>
          <a:xfrm>
            <a:off x="9258823" y="3173669"/>
            <a:ext cx="288590" cy="16403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rgbClr val="4285F4"/>
              </a:solidFill>
            </a:endParaRPr>
          </a:p>
        </p:txBody>
      </p:sp>
      <p:sp>
        <p:nvSpPr>
          <p:cNvPr id="52" name="TextBox 51"/>
          <p:cNvSpPr txBox="1"/>
          <p:nvPr/>
        </p:nvSpPr>
        <p:spPr>
          <a:xfrm>
            <a:off x="9793337" y="3772432"/>
            <a:ext cx="2007123" cy="523220"/>
          </a:xfrm>
          <a:prstGeom prst="rect">
            <a:avLst/>
          </a:prstGeom>
          <a:noFill/>
        </p:spPr>
        <p:txBody>
          <a:bodyPr wrap="square" rtlCol="0">
            <a:spAutoFit/>
          </a:bodyPr>
          <a:lstStyle/>
          <a:p>
            <a:pPr algn="ctr"/>
            <a:r>
              <a:rPr lang="en-US" sz="1400" b="1" dirty="0">
                <a:solidFill>
                  <a:srgbClr val="434343"/>
                </a:solidFill>
                <a:latin typeface="Roboto"/>
                <a:ea typeface="Roboto"/>
                <a:cs typeface="Roboto"/>
                <a:sym typeface="Roboto"/>
              </a:rPr>
              <a:t>Final Operational </a:t>
            </a:r>
            <a:r>
              <a:rPr lang="en-US" sz="1400" b="1" dirty="0" smtClean="0">
                <a:solidFill>
                  <a:srgbClr val="434343"/>
                </a:solidFill>
                <a:latin typeface="Roboto"/>
                <a:ea typeface="Roboto"/>
                <a:cs typeface="Roboto"/>
                <a:sym typeface="Roboto"/>
              </a:rPr>
              <a:t>Capability</a:t>
            </a:r>
            <a:r>
              <a:rPr lang="en-US" sz="1400" b="1" dirty="0">
                <a:solidFill>
                  <a:srgbClr val="434343"/>
                </a:solidFill>
                <a:latin typeface="Roboto"/>
                <a:ea typeface="Roboto"/>
                <a:cs typeface="Roboto"/>
                <a:sym typeface="Roboto"/>
              </a:rPr>
              <a:t> </a:t>
            </a:r>
            <a:r>
              <a:rPr lang="en-US" sz="1400" b="1" dirty="0" smtClean="0">
                <a:solidFill>
                  <a:srgbClr val="434343"/>
                </a:solidFill>
                <a:latin typeface="Roboto"/>
                <a:ea typeface="Roboto"/>
                <a:cs typeface="Roboto"/>
                <a:sym typeface="Roboto"/>
              </a:rPr>
              <a:t>(FOC)</a:t>
            </a:r>
            <a:endParaRPr lang="en-US" sz="1400" dirty="0">
              <a:solidFill>
                <a:srgbClr val="4285F4"/>
              </a:solidFill>
            </a:endParaRPr>
          </a:p>
        </p:txBody>
      </p:sp>
      <p:sp>
        <p:nvSpPr>
          <p:cNvPr id="53" name="Right Brace 52"/>
          <p:cNvSpPr/>
          <p:nvPr/>
        </p:nvSpPr>
        <p:spPr>
          <a:xfrm>
            <a:off x="9243412" y="2512333"/>
            <a:ext cx="255498" cy="5670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rgbClr val="4285F4"/>
              </a:solidFill>
            </a:endParaRPr>
          </a:p>
        </p:txBody>
      </p:sp>
    </p:spTree>
    <p:extLst>
      <p:ext uri="{BB962C8B-B14F-4D97-AF65-F5344CB8AC3E}">
        <p14:creationId xmlns:p14="http://schemas.microsoft.com/office/powerpoint/2010/main" val="20212627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8</a:t>
            </a:fld>
            <a:endParaRPr lang="en-US"/>
          </a:p>
        </p:txBody>
      </p:sp>
      <p:sp>
        <p:nvSpPr>
          <p:cNvPr id="3" name="Rectangle 2"/>
          <p:cNvSpPr/>
          <p:nvPr/>
        </p:nvSpPr>
        <p:spPr>
          <a:xfrm>
            <a:off x="3555177" y="908242"/>
            <a:ext cx="5552802" cy="523220"/>
          </a:xfrm>
          <a:prstGeom prst="rect">
            <a:avLst/>
          </a:prstGeom>
        </p:spPr>
        <p:txBody>
          <a:bodyPr wrap="none">
            <a:spAutoFit/>
          </a:bodyPr>
          <a:lstStyle/>
          <a:p>
            <a:r>
              <a:rPr lang="en-CA" sz="2800" dirty="0" smtClean="0">
                <a:solidFill>
                  <a:srgbClr val="000000"/>
                </a:solidFill>
                <a:latin typeface="Franklin Gothic Medium" panose="020B0603020102020204" pitchFamily="34" charset="0"/>
              </a:rPr>
              <a:t>Service Improvements for Veterans</a:t>
            </a:r>
            <a:endParaRPr lang="en-US" sz="2800" dirty="0">
              <a:solidFill>
                <a:srgbClr val="000000"/>
              </a:solidFill>
              <a:latin typeface="Franklin Gothic Medium" panose="020B0603020102020204" pitchFamily="34" charset="0"/>
            </a:endParaRPr>
          </a:p>
        </p:txBody>
      </p:sp>
      <p:sp>
        <p:nvSpPr>
          <p:cNvPr id="14" name="Content Placeholder 2"/>
          <p:cNvSpPr txBox="1">
            <a:spLocks/>
          </p:cNvSpPr>
          <p:nvPr/>
        </p:nvSpPr>
        <p:spPr>
          <a:xfrm>
            <a:off x="620489" y="1607909"/>
            <a:ext cx="11132240" cy="4987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smtClean="0">
                <a:solidFill>
                  <a:schemeClr val="tx1">
                    <a:lumMod val="50000"/>
                  </a:schemeClr>
                </a:solidFill>
                <a:latin typeface="Franklin Gothic Book" panose="020B0503020102020204" pitchFamily="34" charset="0"/>
              </a:rPr>
              <a:t>8 new/updated guided web forms  </a:t>
            </a:r>
          </a:p>
          <a:p>
            <a:pPr lvl="1"/>
            <a:r>
              <a:rPr lang="en-US" sz="1800" dirty="0" smtClean="0">
                <a:solidFill>
                  <a:schemeClr val="tx1">
                    <a:lumMod val="50000"/>
                  </a:schemeClr>
                </a:solidFill>
                <a:latin typeface="Franklin Gothic Book" panose="020B0503020102020204" pitchFamily="34" charset="0"/>
              </a:rPr>
              <a:t>a “tell </a:t>
            </a:r>
            <a:r>
              <a:rPr lang="en-US" sz="1800" dirty="0">
                <a:solidFill>
                  <a:schemeClr val="tx1">
                    <a:lumMod val="50000"/>
                  </a:schemeClr>
                </a:solidFill>
                <a:latin typeface="Franklin Gothic Book" panose="020B0503020102020204" pitchFamily="34" charset="0"/>
              </a:rPr>
              <a:t>us </a:t>
            </a:r>
            <a:r>
              <a:rPr lang="en-US" sz="1800" dirty="0" smtClean="0">
                <a:solidFill>
                  <a:schemeClr val="tx1">
                    <a:lumMod val="50000"/>
                  </a:schemeClr>
                </a:solidFill>
                <a:latin typeface="Franklin Gothic Book" panose="020B0503020102020204" pitchFamily="34" charset="0"/>
              </a:rPr>
              <a:t>once”</a:t>
            </a:r>
            <a:r>
              <a:rPr lang="en-US" sz="1800" dirty="0">
                <a:solidFill>
                  <a:schemeClr val="tx1">
                    <a:lumMod val="50000"/>
                  </a:schemeClr>
                </a:solidFill>
                <a:latin typeface="Franklin Gothic Book" panose="020B0503020102020204" pitchFamily="34" charset="0"/>
              </a:rPr>
              <a:t> approach</a:t>
            </a:r>
            <a:r>
              <a:rPr lang="en-US" sz="1800" dirty="0" smtClean="0">
                <a:solidFill>
                  <a:schemeClr val="tx1">
                    <a:lumMod val="50000"/>
                  </a:schemeClr>
                </a:solidFill>
                <a:latin typeface="Franklin Gothic Book" panose="020B0503020102020204" pitchFamily="34" charset="0"/>
              </a:rPr>
              <a:t> uses data </a:t>
            </a:r>
            <a:r>
              <a:rPr lang="en-US" sz="1800" dirty="0">
                <a:solidFill>
                  <a:schemeClr val="tx1">
                    <a:lumMod val="50000"/>
                  </a:schemeClr>
                </a:solidFill>
                <a:latin typeface="Franklin Gothic Book" panose="020B0503020102020204" pitchFamily="34" charset="0"/>
              </a:rPr>
              <a:t>we have on </a:t>
            </a:r>
            <a:r>
              <a:rPr lang="en-US" sz="1800" dirty="0" smtClean="0">
                <a:solidFill>
                  <a:schemeClr val="tx1">
                    <a:lumMod val="50000"/>
                  </a:schemeClr>
                </a:solidFill>
                <a:latin typeface="Franklin Gothic Book" panose="020B0503020102020204" pitchFamily="34" charset="0"/>
              </a:rPr>
              <a:t>file and allows us to “call“ DND data services for needed</a:t>
            </a:r>
            <a:r>
              <a:rPr lang="en-US" sz="1800" dirty="0">
                <a:solidFill>
                  <a:schemeClr val="tx1">
                    <a:lumMod val="50000"/>
                  </a:schemeClr>
                </a:solidFill>
                <a:latin typeface="Franklin Gothic Book" panose="020B0503020102020204" pitchFamily="34" charset="0"/>
              </a:rPr>
              <a:t>, </a:t>
            </a:r>
            <a:r>
              <a:rPr lang="en-US" sz="1800" dirty="0" smtClean="0">
                <a:solidFill>
                  <a:schemeClr val="tx1">
                    <a:lumMod val="50000"/>
                  </a:schemeClr>
                </a:solidFill>
                <a:latin typeface="Franklin Gothic Book" panose="020B0503020102020204" pitchFamily="34" charset="0"/>
              </a:rPr>
              <a:t>information</a:t>
            </a:r>
            <a:endParaRPr lang="en-US" sz="1800" dirty="0">
              <a:solidFill>
                <a:schemeClr val="tx1">
                  <a:lumMod val="50000"/>
                </a:schemeClr>
              </a:solidFill>
              <a:latin typeface="Franklin Gothic Book" panose="020B0503020102020204" pitchFamily="34" charset="0"/>
            </a:endParaRPr>
          </a:p>
          <a:p>
            <a:r>
              <a:rPr lang="en-US" sz="2200" dirty="0" smtClean="0">
                <a:solidFill>
                  <a:schemeClr val="tx1">
                    <a:lumMod val="50000"/>
                  </a:schemeClr>
                </a:solidFill>
                <a:latin typeface="Franklin Gothic Book" panose="020B0503020102020204" pitchFamily="34" charset="0"/>
              </a:rPr>
              <a:t>My VAC Account value proposition</a:t>
            </a:r>
          </a:p>
          <a:p>
            <a:pPr lvl="1"/>
            <a:r>
              <a:rPr lang="en-US" sz="1800" dirty="0" smtClean="0">
                <a:solidFill>
                  <a:schemeClr val="tx1">
                    <a:lumMod val="50000"/>
                  </a:schemeClr>
                </a:solidFill>
                <a:latin typeface="Franklin Gothic Book" panose="020B0503020102020204" pitchFamily="34" charset="0"/>
              </a:rPr>
              <a:t>Enhanced status tracking  for financial and other benefits</a:t>
            </a:r>
            <a:endParaRPr lang="en-US" sz="1800" dirty="0">
              <a:solidFill>
                <a:schemeClr val="tx1">
                  <a:lumMod val="50000"/>
                </a:schemeClr>
              </a:solidFill>
              <a:latin typeface="Franklin Gothic Book" panose="020B0503020102020204" pitchFamily="34" charset="0"/>
            </a:endParaRPr>
          </a:p>
          <a:p>
            <a:pPr lvl="1"/>
            <a:r>
              <a:rPr lang="en-US" sz="1800" dirty="0" smtClean="0">
                <a:solidFill>
                  <a:schemeClr val="tx1">
                    <a:lumMod val="50000"/>
                  </a:schemeClr>
                </a:solidFill>
                <a:latin typeface="Franklin Gothic Book" panose="020B0503020102020204" pitchFamily="34" charset="0"/>
              </a:rPr>
              <a:t>Updates across </a:t>
            </a:r>
            <a:r>
              <a:rPr lang="en-US" sz="1800" dirty="0">
                <a:solidFill>
                  <a:schemeClr val="tx1">
                    <a:lumMod val="50000"/>
                  </a:schemeClr>
                </a:solidFill>
                <a:latin typeface="Franklin Gothic Book" panose="020B0503020102020204" pitchFamily="34" charset="0"/>
              </a:rPr>
              <a:t>My VAC Account </a:t>
            </a:r>
            <a:r>
              <a:rPr lang="en-US" sz="1800" dirty="0" smtClean="0">
                <a:solidFill>
                  <a:schemeClr val="tx1">
                    <a:lumMod val="50000"/>
                  </a:schemeClr>
                </a:solidFill>
                <a:latin typeface="Franklin Gothic Book" panose="020B0503020102020204" pitchFamily="34" charset="0"/>
              </a:rPr>
              <a:t>to </a:t>
            </a:r>
            <a:r>
              <a:rPr lang="en-US" sz="1800" dirty="0">
                <a:solidFill>
                  <a:schemeClr val="tx1">
                    <a:lumMod val="50000"/>
                  </a:schemeClr>
                </a:solidFill>
                <a:latin typeface="Franklin Gothic Book" panose="020B0503020102020204" pitchFamily="34" charset="0"/>
              </a:rPr>
              <a:t>accommodate the program changes:  Benefits Navigator, What </a:t>
            </a:r>
            <a:r>
              <a:rPr lang="en-US" sz="1800" dirty="0" smtClean="0">
                <a:solidFill>
                  <a:schemeClr val="tx1">
                    <a:lumMod val="50000"/>
                  </a:schemeClr>
                </a:solidFill>
                <a:latin typeface="Franklin Gothic Book" panose="020B0503020102020204" pitchFamily="34" charset="0"/>
              </a:rPr>
              <a:t>can </a:t>
            </a:r>
            <a:r>
              <a:rPr lang="en-US" sz="1800" dirty="0">
                <a:solidFill>
                  <a:schemeClr val="tx1">
                    <a:lumMod val="50000"/>
                  </a:schemeClr>
                </a:solidFill>
                <a:latin typeface="Franklin Gothic Book" panose="020B0503020102020204" pitchFamily="34" charset="0"/>
              </a:rPr>
              <a:t>I apply </a:t>
            </a:r>
            <a:r>
              <a:rPr lang="en-US" sz="1800" dirty="0" smtClean="0">
                <a:solidFill>
                  <a:schemeClr val="tx1">
                    <a:lumMod val="50000"/>
                  </a:schemeClr>
                </a:solidFill>
                <a:latin typeface="Franklin Gothic Book" panose="020B0503020102020204" pitchFamily="34" charset="0"/>
              </a:rPr>
              <a:t>for? </a:t>
            </a:r>
            <a:r>
              <a:rPr lang="en-US" sz="1800" dirty="0">
                <a:solidFill>
                  <a:schemeClr val="tx1">
                    <a:lumMod val="50000"/>
                  </a:schemeClr>
                </a:solidFill>
                <a:latin typeface="Franklin Gothic Book" panose="020B0503020102020204" pitchFamily="34" charset="0"/>
              </a:rPr>
              <a:t>list, Display of all the new program payments, etc.  </a:t>
            </a:r>
            <a:endParaRPr lang="en-US" sz="1800" dirty="0" smtClean="0">
              <a:solidFill>
                <a:schemeClr val="tx1">
                  <a:lumMod val="50000"/>
                </a:schemeClr>
              </a:solidFill>
              <a:latin typeface="Franklin Gothic Book" panose="020B0503020102020204" pitchFamily="34" charset="0"/>
            </a:endParaRPr>
          </a:p>
          <a:p>
            <a:r>
              <a:rPr lang="en-CA" sz="2200" dirty="0" smtClean="0">
                <a:solidFill>
                  <a:schemeClr val="tx1">
                    <a:lumMod val="50000"/>
                  </a:schemeClr>
                </a:solidFill>
                <a:latin typeface="Franklin Gothic Book" panose="020B0503020102020204" pitchFamily="34" charset="0"/>
              </a:rPr>
              <a:t>Guided workflows for employees will speed up processing of complex cases</a:t>
            </a:r>
          </a:p>
          <a:p>
            <a:r>
              <a:rPr lang="en-CA" sz="2200" dirty="0" smtClean="0">
                <a:solidFill>
                  <a:schemeClr val="tx1">
                    <a:lumMod val="50000"/>
                  </a:schemeClr>
                </a:solidFill>
                <a:latin typeface="Franklin Gothic Book" panose="020B0503020102020204" pitchFamily="34" charset="0"/>
              </a:rPr>
              <a:t>Electronic signatures</a:t>
            </a:r>
          </a:p>
        </p:txBody>
      </p:sp>
    </p:spTree>
    <p:extLst>
      <p:ext uri="{BB962C8B-B14F-4D97-AF65-F5344CB8AC3E}">
        <p14:creationId xmlns:p14="http://schemas.microsoft.com/office/powerpoint/2010/main" val="27586275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140607-3A77-4717-AAEB-155141477696}" type="slidenum">
              <a:rPr lang="en-US" smtClean="0"/>
              <a:t>9</a:t>
            </a:fld>
            <a:endParaRPr lang="en-US"/>
          </a:p>
        </p:txBody>
      </p:sp>
      <p:sp>
        <p:nvSpPr>
          <p:cNvPr id="4" name="Content Placeholder 2"/>
          <p:cNvSpPr txBox="1">
            <a:spLocks/>
          </p:cNvSpPr>
          <p:nvPr/>
        </p:nvSpPr>
        <p:spPr>
          <a:xfrm>
            <a:off x="620489" y="1607909"/>
            <a:ext cx="11132240" cy="4987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smtClean="0">
                <a:solidFill>
                  <a:schemeClr val="tx1">
                    <a:lumMod val="50000"/>
                  </a:schemeClr>
                </a:solidFill>
                <a:latin typeface="Franklin Gothic Book" panose="020B0503020102020204" pitchFamily="34" charset="0"/>
              </a:rPr>
              <a:t>We recognized early we needed the right people with the right skillsets in the right spots:</a:t>
            </a:r>
          </a:p>
          <a:p>
            <a:pPr lvl="1"/>
            <a:r>
              <a:rPr lang="en-US" sz="2200" dirty="0" smtClean="0">
                <a:solidFill>
                  <a:schemeClr val="tx1">
                    <a:lumMod val="50000"/>
                  </a:schemeClr>
                </a:solidFill>
                <a:latin typeface="Franklin Gothic Book" panose="020B0503020102020204" pitchFamily="34" charset="0"/>
              </a:rPr>
              <a:t>New employees hired in </a:t>
            </a:r>
            <a:r>
              <a:rPr lang="en-US" sz="2200" dirty="0">
                <a:solidFill>
                  <a:schemeClr val="tx1">
                    <a:lumMod val="50000"/>
                  </a:schemeClr>
                </a:solidFill>
                <a:latin typeface="Franklin Gothic Book" panose="020B0503020102020204" pitchFamily="34" charset="0"/>
              </a:rPr>
              <a:t>various disciplines </a:t>
            </a:r>
            <a:r>
              <a:rPr lang="en-US" sz="2200" dirty="0" smtClean="0">
                <a:solidFill>
                  <a:schemeClr val="tx1">
                    <a:lumMod val="50000"/>
                  </a:schemeClr>
                </a:solidFill>
                <a:latin typeface="Franklin Gothic Book" panose="020B0503020102020204" pitchFamily="34" charset="0"/>
              </a:rPr>
              <a:t>(228) </a:t>
            </a:r>
          </a:p>
          <a:p>
            <a:pPr lvl="1"/>
            <a:r>
              <a:rPr lang="en-US" sz="2200" dirty="0" smtClean="0">
                <a:solidFill>
                  <a:schemeClr val="tx1">
                    <a:lumMod val="50000"/>
                  </a:schemeClr>
                </a:solidFill>
                <a:latin typeface="Franklin Gothic Book" panose="020B0503020102020204" pitchFamily="34" charset="0"/>
              </a:rPr>
              <a:t>Employees hired for three new and specialized PFL units</a:t>
            </a:r>
          </a:p>
          <a:p>
            <a:pPr lvl="1"/>
            <a:r>
              <a:rPr lang="en-US" sz="2200" dirty="0" smtClean="0">
                <a:solidFill>
                  <a:schemeClr val="tx1">
                    <a:lumMod val="50000"/>
                  </a:schemeClr>
                </a:solidFill>
                <a:latin typeface="Franklin Gothic Book" panose="020B0503020102020204" pitchFamily="34" charset="0"/>
              </a:rPr>
              <a:t>More employees hired to provide direct client service, i.e. area offices (AO’s), National Contact Centre Network (NCCN), Centralized Operations Division (COD), Bureau of Pensions Advocates (BPA), Service Delivery Program Management (SDPM) Service support employees (i.e. finance, program management, etc.)</a:t>
            </a:r>
          </a:p>
          <a:p>
            <a:pPr lvl="1"/>
            <a:endParaRPr lang="en-US" sz="2200" dirty="0" smtClean="0">
              <a:solidFill>
                <a:schemeClr val="tx1">
                  <a:lumMod val="50000"/>
                </a:schemeClr>
              </a:solidFill>
              <a:latin typeface="Franklin Gothic Book" panose="020B0503020102020204" pitchFamily="34" charset="0"/>
            </a:endParaRPr>
          </a:p>
          <a:p>
            <a:pPr marL="342900" indent="-342900"/>
            <a:r>
              <a:rPr lang="en-US" sz="2200" dirty="0" smtClean="0">
                <a:solidFill>
                  <a:schemeClr val="tx1">
                    <a:lumMod val="50000"/>
                  </a:schemeClr>
                </a:solidFill>
                <a:latin typeface="Franklin Gothic Book" panose="020B0503020102020204" pitchFamily="34" charset="0"/>
              </a:rPr>
              <a:t>We started training and communicating with employees months in advance using tools and supports that addressed their learning needs and that fit into their demanding schedules.</a:t>
            </a:r>
            <a:r>
              <a:rPr lang="en-CA" sz="2200" b="1" dirty="0" smtClean="0">
                <a:latin typeface="Franklin Gothic Book" panose="020B0503020102020204" pitchFamily="34" charset="0"/>
                <a:cs typeface="Times New Roman" panose="02020603050405020304" pitchFamily="18" charset="0"/>
              </a:rPr>
              <a:t> </a:t>
            </a:r>
          </a:p>
          <a:p>
            <a:pPr marL="800100" lvl="1" indent="-342900"/>
            <a:r>
              <a:rPr lang="en-CA" sz="1800" dirty="0" smtClean="0">
                <a:latin typeface="Franklin Gothic Book" panose="020B0503020102020204" pitchFamily="34" charset="0"/>
                <a:cs typeface="Times New Roman" panose="02020603050405020304" pitchFamily="18" charset="0"/>
              </a:rPr>
              <a:t>On-going challenges include d</a:t>
            </a:r>
            <a:r>
              <a:rPr lang="en-CA" sz="1800" dirty="0" smtClean="0">
                <a:latin typeface="Franklin Gothic Book" panose="020B0503020102020204" pitchFamily="34" charset="0"/>
                <a:ea typeface="Calibri" panose="020F0502020204030204" pitchFamily="34" charset="0"/>
                <a:cs typeface="Times New Roman" panose="02020603050405020304" pitchFamily="18" charset="0"/>
              </a:rPr>
              <a:t>eveloping training content </a:t>
            </a:r>
            <a:r>
              <a:rPr lang="en-CA" sz="1800" dirty="0">
                <a:latin typeface="Franklin Gothic Book" panose="020B0503020102020204" pitchFamily="34" charset="0"/>
                <a:ea typeface="Calibri" panose="020F0502020204030204" pitchFamily="34" charset="0"/>
                <a:cs typeface="Times New Roman" panose="02020603050405020304" pitchFamily="18" charset="0"/>
              </a:rPr>
              <a:t>concurrently with system development </a:t>
            </a:r>
            <a:r>
              <a:rPr lang="en-CA" sz="1800" dirty="0" smtClean="0">
                <a:latin typeface="Franklin Gothic Book" panose="020B0503020102020204" pitchFamily="34" charset="0"/>
                <a:ea typeface="Calibri" panose="020F0502020204030204" pitchFamily="34" charset="0"/>
                <a:cs typeface="Times New Roman" panose="02020603050405020304" pitchFamily="18" charset="0"/>
              </a:rPr>
              <a:t>as well as the </a:t>
            </a:r>
            <a:r>
              <a:rPr lang="en-CA" sz="1800" dirty="0">
                <a:latin typeface="Franklin Gothic Book" panose="020B0503020102020204" pitchFamily="34" charset="0"/>
                <a:ea typeface="Calibri" panose="020F0502020204030204" pitchFamily="34" charset="0"/>
                <a:cs typeface="Times New Roman" panose="02020603050405020304" pitchFamily="18" charset="0"/>
              </a:rPr>
              <a:t>time crunch employees face while trying to learn new material </a:t>
            </a:r>
            <a:r>
              <a:rPr lang="en-CA" sz="1800" dirty="0" smtClean="0">
                <a:latin typeface="Franklin Gothic Book" panose="020B0503020102020204" pitchFamily="34" charset="0"/>
                <a:ea typeface="Calibri" panose="020F0502020204030204" pitchFamily="34" charset="0"/>
                <a:cs typeface="Times New Roman" panose="02020603050405020304" pitchFamily="18" charset="0"/>
              </a:rPr>
              <a:t>while </a:t>
            </a:r>
            <a:r>
              <a:rPr lang="en-CA" sz="1800" dirty="0">
                <a:latin typeface="Franklin Gothic Book" panose="020B0503020102020204" pitchFamily="34" charset="0"/>
                <a:ea typeface="Calibri" panose="020F0502020204030204" pitchFamily="34" charset="0"/>
                <a:cs typeface="Times New Roman" panose="02020603050405020304" pitchFamily="18" charset="0"/>
              </a:rPr>
              <a:t>still </a:t>
            </a:r>
            <a:r>
              <a:rPr lang="en-CA" sz="1800" dirty="0" err="1" smtClean="0">
                <a:latin typeface="Franklin Gothic Book" panose="020B0503020102020204" pitchFamily="34" charset="0"/>
                <a:ea typeface="Calibri" panose="020F0502020204030204" pitchFamily="34" charset="0"/>
                <a:cs typeface="Times New Roman" panose="02020603050405020304" pitchFamily="18" charset="0"/>
              </a:rPr>
              <a:t>fulfiling</a:t>
            </a:r>
            <a:r>
              <a:rPr lang="en-CA" sz="1800" dirty="0" smtClean="0">
                <a:latin typeface="Franklin Gothic Book" panose="020B0503020102020204" pitchFamily="34" charset="0"/>
                <a:ea typeface="Calibri" panose="020F0502020204030204" pitchFamily="34" charset="0"/>
                <a:cs typeface="Times New Roman" panose="02020603050405020304" pitchFamily="18" charset="0"/>
              </a:rPr>
              <a:t> </a:t>
            </a:r>
            <a:r>
              <a:rPr lang="en-CA" sz="1800" dirty="0">
                <a:latin typeface="Franklin Gothic Book" panose="020B0503020102020204" pitchFamily="34" charset="0"/>
                <a:ea typeface="Calibri" panose="020F0502020204030204" pitchFamily="34" charset="0"/>
                <a:cs typeface="Times New Roman" panose="02020603050405020304" pitchFamily="18" charset="0"/>
              </a:rPr>
              <a:t>their operational duties.</a:t>
            </a:r>
            <a:endParaRPr lang="en-US" sz="1800" dirty="0">
              <a:latin typeface="Franklin Gothic Book" panose="020B0503020102020204" pitchFamily="34" charset="0"/>
              <a:ea typeface="Calibri" panose="020F0502020204030204" pitchFamily="34" charset="0"/>
              <a:cs typeface="Times New Roman" panose="02020603050405020304" pitchFamily="18" charset="0"/>
            </a:endParaRPr>
          </a:p>
          <a:p>
            <a:endParaRPr lang="en-US" sz="2200" dirty="0" smtClean="0">
              <a:solidFill>
                <a:schemeClr val="tx1">
                  <a:lumMod val="50000"/>
                </a:schemeClr>
              </a:solidFill>
              <a:latin typeface="Franklin Gothic Book" panose="020B0503020102020204" pitchFamily="34" charset="0"/>
            </a:endParaRPr>
          </a:p>
        </p:txBody>
      </p:sp>
      <p:sp>
        <p:nvSpPr>
          <p:cNvPr id="5" name="Rectangle 4"/>
          <p:cNvSpPr/>
          <p:nvPr/>
        </p:nvSpPr>
        <p:spPr>
          <a:xfrm>
            <a:off x="3214346" y="913118"/>
            <a:ext cx="5781967" cy="523220"/>
          </a:xfrm>
          <a:prstGeom prst="rect">
            <a:avLst/>
          </a:prstGeom>
        </p:spPr>
        <p:txBody>
          <a:bodyPr wrap="none">
            <a:spAutoFit/>
          </a:bodyPr>
          <a:lstStyle/>
          <a:p>
            <a:r>
              <a:rPr lang="en-US" sz="2800" dirty="0">
                <a:solidFill>
                  <a:sysClr val="windowText" lastClr="000000"/>
                </a:solidFill>
                <a:latin typeface="Franklin Gothic Medium" panose="020B0603020102020204" pitchFamily="34" charset="0"/>
              </a:rPr>
              <a:t>Creating an </a:t>
            </a:r>
            <a:r>
              <a:rPr lang="en-US" sz="2800" dirty="0" smtClean="0">
                <a:solidFill>
                  <a:sysClr val="windowText" lastClr="000000"/>
                </a:solidFill>
                <a:latin typeface="Franklin Gothic Medium" panose="020B0603020102020204" pitchFamily="34" charset="0"/>
              </a:rPr>
              <a:t>Environment </a:t>
            </a:r>
            <a:r>
              <a:rPr lang="en-US" sz="2800" dirty="0">
                <a:solidFill>
                  <a:sysClr val="windowText" lastClr="000000"/>
                </a:solidFill>
                <a:latin typeface="Franklin Gothic Medium" panose="020B0603020102020204" pitchFamily="34" charset="0"/>
              </a:rPr>
              <a:t>for S</a:t>
            </a:r>
            <a:r>
              <a:rPr lang="en-US" sz="2800" dirty="0" smtClean="0">
                <a:solidFill>
                  <a:sysClr val="windowText" lastClr="000000"/>
                </a:solidFill>
                <a:latin typeface="Franklin Gothic Medium" panose="020B0603020102020204" pitchFamily="34" charset="0"/>
              </a:rPr>
              <a:t>uccess</a:t>
            </a:r>
            <a:endParaRPr lang="en-US" sz="2800" dirty="0"/>
          </a:p>
        </p:txBody>
      </p:sp>
    </p:spTree>
    <p:extLst>
      <p:ext uri="{BB962C8B-B14F-4D97-AF65-F5344CB8AC3E}">
        <p14:creationId xmlns:p14="http://schemas.microsoft.com/office/powerpoint/2010/main" val="41245323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Pension for Life">
      <a:dk1>
        <a:srgbClr val="3E3E3E"/>
      </a:dk1>
      <a:lt1>
        <a:sysClr val="window" lastClr="FFFFFF"/>
      </a:lt1>
      <a:dk2>
        <a:srgbClr val="54555A"/>
      </a:dk2>
      <a:lt2>
        <a:srgbClr val="E8E5E0"/>
      </a:lt2>
      <a:accent1>
        <a:srgbClr val="32312F"/>
      </a:accent1>
      <a:accent2>
        <a:srgbClr val="F4AF2E"/>
      </a:accent2>
      <a:accent3>
        <a:srgbClr val="D0D0D0"/>
      </a:accent3>
      <a:accent4>
        <a:srgbClr val="F9C43A"/>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Pension for Life">
      <a:dk1>
        <a:srgbClr val="3E3E3E"/>
      </a:dk1>
      <a:lt1>
        <a:sysClr val="window" lastClr="FFFFFF"/>
      </a:lt1>
      <a:dk2>
        <a:srgbClr val="54555A"/>
      </a:dk2>
      <a:lt2>
        <a:srgbClr val="E8E5E0"/>
      </a:lt2>
      <a:accent1>
        <a:srgbClr val="32312F"/>
      </a:accent1>
      <a:accent2>
        <a:srgbClr val="F4AF2E"/>
      </a:accent2>
      <a:accent3>
        <a:srgbClr val="D0D0D0"/>
      </a:accent3>
      <a:accent4>
        <a:srgbClr val="F9C43A"/>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22338</TotalTime>
  <Words>1193</Words>
  <Application>Microsoft Office PowerPoint</Application>
  <PresentationFormat>Widescreen</PresentationFormat>
  <Paragraphs>173</Paragraphs>
  <Slides>14</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Franklin Gothic Book</vt:lpstr>
      <vt:lpstr>Franklin Gothic Medium</vt:lpstr>
      <vt:lpstr>Franklin Gothic Medium Cond</vt:lpstr>
      <vt:lpstr>Roboto</vt:lpstr>
      <vt:lpstr>Times New Roman</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Veterans Affairs Canada / Anciens Combattants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Mills</dc:creator>
  <cp:lastModifiedBy>Rae-Anne MacDonald</cp:lastModifiedBy>
  <cp:revision>395</cp:revision>
  <cp:lastPrinted>2019-04-23T19:03:38Z</cp:lastPrinted>
  <dcterms:created xsi:type="dcterms:W3CDTF">2018-04-17T18:59:04Z</dcterms:created>
  <dcterms:modified xsi:type="dcterms:W3CDTF">2019-04-26T13:12:03Z</dcterms:modified>
</cp:coreProperties>
</file>