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70" r:id="rId3"/>
    <p:sldMasterId id="2147483749" r:id="rId4"/>
    <p:sldMasterId id="2147483771" r:id="rId5"/>
  </p:sldMasterIdLst>
  <p:notesMasterIdLst>
    <p:notesMasterId r:id="rId16"/>
  </p:notesMasterIdLst>
  <p:handoutMasterIdLst>
    <p:handoutMasterId r:id="rId17"/>
  </p:handoutMasterIdLst>
  <p:sldIdLst>
    <p:sldId id="261" r:id="rId6"/>
    <p:sldId id="419" r:id="rId7"/>
    <p:sldId id="458" r:id="rId8"/>
    <p:sldId id="459" r:id="rId9"/>
    <p:sldId id="452" r:id="rId10"/>
    <p:sldId id="453" r:id="rId11"/>
    <p:sldId id="442" r:id="rId12"/>
    <p:sldId id="461" r:id="rId13"/>
    <p:sldId id="460" r:id="rId14"/>
    <p:sldId id="41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52717" autoAdjust="0"/>
  </p:normalViewPr>
  <p:slideViewPr>
    <p:cSldViewPr>
      <p:cViewPr varScale="1">
        <p:scale>
          <a:sx n="49" d="100"/>
          <a:sy n="49" d="100"/>
        </p:scale>
        <p:origin x="187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6" cy="465137"/>
          </a:xfrm>
          <a:prstGeom prst="rect">
            <a:avLst/>
          </a:prstGeom>
        </p:spPr>
        <p:txBody>
          <a:bodyPr vert="horz" lIns="91279" tIns="45639" rIns="91279" bIns="4563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6" cy="465137"/>
          </a:xfrm>
          <a:prstGeom prst="rect">
            <a:avLst/>
          </a:prstGeom>
        </p:spPr>
        <p:txBody>
          <a:bodyPr vert="horz" lIns="91279" tIns="45639" rIns="91279" bIns="45639" rtlCol="0"/>
          <a:lstStyle>
            <a:lvl1pPr algn="r">
              <a:defRPr sz="1200"/>
            </a:lvl1pPr>
          </a:lstStyle>
          <a:p>
            <a:r>
              <a:rPr lang="en-US" smtClean="0"/>
              <a:t>2015/02/25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6" cy="465137"/>
          </a:xfrm>
          <a:prstGeom prst="rect">
            <a:avLst/>
          </a:prstGeom>
        </p:spPr>
        <p:txBody>
          <a:bodyPr vert="horz" lIns="91279" tIns="45639" rIns="91279" bIns="4563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6" cy="465137"/>
          </a:xfrm>
          <a:prstGeom prst="rect">
            <a:avLst/>
          </a:prstGeom>
        </p:spPr>
        <p:txBody>
          <a:bodyPr vert="horz" lIns="91279" tIns="45639" rIns="91279" bIns="45639" rtlCol="0" anchor="b"/>
          <a:lstStyle>
            <a:lvl1pPr algn="r">
              <a:defRPr sz="1200"/>
            </a:lvl1pPr>
          </a:lstStyle>
          <a:p>
            <a:fld id="{EDDAD8A5-013A-4C92-971F-5617735BF7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0692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6" cy="465137"/>
          </a:xfrm>
          <a:prstGeom prst="rect">
            <a:avLst/>
          </a:prstGeom>
        </p:spPr>
        <p:txBody>
          <a:bodyPr vert="horz" lIns="91279" tIns="45639" rIns="91279" bIns="4563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6" cy="465137"/>
          </a:xfrm>
          <a:prstGeom prst="rect">
            <a:avLst/>
          </a:prstGeom>
        </p:spPr>
        <p:txBody>
          <a:bodyPr vert="horz" lIns="91279" tIns="45639" rIns="91279" bIns="45639" rtlCol="0"/>
          <a:lstStyle>
            <a:lvl1pPr algn="r">
              <a:defRPr sz="1200"/>
            </a:lvl1pPr>
          </a:lstStyle>
          <a:p>
            <a:r>
              <a:rPr lang="en-US" smtClean="0"/>
              <a:t>2015/02/25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9" tIns="45639" rIns="91279" bIns="4563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4"/>
          </a:xfrm>
          <a:prstGeom prst="rect">
            <a:avLst/>
          </a:prstGeom>
        </p:spPr>
        <p:txBody>
          <a:bodyPr vert="horz" lIns="91279" tIns="45639" rIns="91279" bIns="456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7"/>
            <a:ext cx="3038476" cy="465137"/>
          </a:xfrm>
          <a:prstGeom prst="rect">
            <a:avLst/>
          </a:prstGeom>
        </p:spPr>
        <p:txBody>
          <a:bodyPr vert="horz" lIns="91279" tIns="45639" rIns="91279" bIns="4563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6" cy="465137"/>
          </a:xfrm>
          <a:prstGeom prst="rect">
            <a:avLst/>
          </a:prstGeom>
        </p:spPr>
        <p:txBody>
          <a:bodyPr vert="horz" lIns="91279" tIns="45639" rIns="91279" bIns="45639" rtlCol="0" anchor="b"/>
          <a:lstStyle>
            <a:lvl1pPr algn="r">
              <a:defRPr sz="1200"/>
            </a:lvl1pPr>
          </a:lstStyle>
          <a:p>
            <a:fld id="{ECEC40E0-7A83-4528-8B33-E487DCE0C0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131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4F5B72-4EC0-4BC1-A7EE-C8B58A6A7CF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2015/02/25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61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98D07-76A9-4CC5-AB73-786180E92A4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2015/02/25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436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2015/02/25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94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2015/02/25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20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2015/02/25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C40E0-7A83-4528-8B33-E487DCE0C0B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79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31ABF-548A-4545-9684-34DEDB92A25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400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31ABF-548A-4545-9684-34DEDB92A25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56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2015/02/25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C40E0-7A83-4528-8B33-E487DCE0C0B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3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04-A50F-4C45-BFA2-6D0D7FE330AC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936B-BA45-4DD8-B7B4-0AAF9473815E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B11A-108C-479B-ADE3-99D6BF405884}" type="datetime1">
              <a:rPr lang="en-US" smtClean="0"/>
              <a:t>2017/12/04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471D-743F-4A54-B334-83EC105EB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DA7E-443C-48A6-9EFF-B6071088E8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75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BA1D-FC87-4DB8-ABC8-2FF5088484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9" descr="canada-wordmark_colou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89" name="Picture 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52412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DF10-8E2A-4AA5-96FB-CCFB0AA688F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464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03C3-BF36-4D19-96E5-7AE2CC542A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10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4B8DF-8359-4389-BEA7-62CE3173DB9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50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1FA4-B147-4630-A0E9-2C60DBD62D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72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C74A-B0F3-40C8-A0F0-FE1E9262E0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905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B8A25-502B-4F8F-B756-EDE12F77B9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9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F88-9F23-4A5B-848C-55555455F00D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9" descr="canada-wordmark_colou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banner4-color-version-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3B89-EBB3-40FB-90BC-3D7C0B4EF7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16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9E730-695B-46C5-88D9-D7196F58F7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63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D3BCD-C1A4-4F6C-A0E6-2FBF8D8AD9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93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271F-1ACF-418E-A267-C3EAD16AF2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16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10D6-B3A3-47F1-BE90-0A8CCCB953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397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04-A50F-4C45-BFA2-6D0D7FE330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43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F88-9F23-4A5B-848C-55555455F0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9" descr="canada-wordmark_colou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banner4-color-version-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4"/>
            <a:ext cx="9144000" cy="151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4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D06-291E-431E-82DC-2359651489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1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8E2E-BC14-4896-8438-9A5D23A59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5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CC77-0331-4CB4-B28E-5C7231CC27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D06-291E-431E-82DC-2359651489F2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5BD8-8760-45E6-88B7-4E67E7738C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95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EA44-06C3-42F1-8B4F-EA70F19C4E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22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3A8D-2F64-48AC-BE28-61F705C5F6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5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3957-0A28-4C9B-ACB9-CCEF345ADD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936B-BA45-4DD8-B7B4-0AAF947381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8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D1104-A50F-4C45-BFA2-6D0D7FE330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7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6F88-9F23-4A5B-848C-55555455F0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9" descr="canada-wordmark_colou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banner4-color-version-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4"/>
            <a:ext cx="9144000" cy="151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7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9D06-291E-431E-82DC-2359651489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9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8E2E-BC14-4896-8438-9A5D23A59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CC77-0331-4CB4-B28E-5C7231CC27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7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8E2E-BC14-4896-8438-9A5D23A59BBC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5BD8-8760-45E6-88B7-4E67E7738CF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1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EA44-06C3-42F1-8B4F-EA70F19C4E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86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3A8D-2F64-48AC-BE28-61F705C5F6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15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3957-0A28-4C9B-ACB9-CCEF345ADD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936B-BA45-4DD8-B7B4-0AAF947381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2296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7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4CC77-0331-4CB4-B28E-5C7231CC27E2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5BD8-8760-45E6-88B7-4E67E7738CFE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EA44-06C3-42F1-8B4F-EA70F19C4E51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3A8D-2F64-48AC-BE28-61F705C5F66F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3957-0A28-4C9B-ACB9-CCEF345ADDEC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0ED04-AC1A-4B30-9E97-2580301A9FC6}" type="datetime1">
              <a:rPr lang="en-US" smtClean="0"/>
              <a:t>2017/12/04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E7D6-00FC-4F05-8D68-6F69D83B91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banner4-color-version-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  <p:pic>
        <p:nvPicPr>
          <p:cNvPr id="8" name="Picture 9" descr="canada-wordmark_colo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</a:t>
            </a:r>
            <a:r>
              <a:rPr lang="en-US" dirty="0" err="1" smtClean="0"/>
              <a:t>levl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C5DA0-CC49-497B-AC82-C2EE18ADD4D8}" type="datetime1">
              <a:rPr lang="en-US" smtClean="0"/>
              <a:t>2017/12/04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5471D-743F-4A54-B334-83EC105EBC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anner4-color-version-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5159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E7E43-9DA4-4140-9633-2AD704B59E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081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0ED04-AC1A-4B30-9E97-2580301A9F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anner4-color-version-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4"/>
            <a:ext cx="9144000" cy="1515979"/>
          </a:xfrm>
          <a:prstGeom prst="rect">
            <a:avLst/>
          </a:prstGeom>
        </p:spPr>
      </p:pic>
      <p:pic>
        <p:nvPicPr>
          <p:cNvPr id="8" name="Picture 9" descr="canada-wordmark_colo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309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0ED04-AC1A-4B30-9E97-2580301A9F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2017/12/04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anner4-color-version-e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4"/>
            <a:ext cx="9144000" cy="1515979"/>
          </a:xfrm>
          <a:prstGeom prst="rect">
            <a:avLst/>
          </a:prstGeom>
        </p:spPr>
      </p:pic>
      <p:pic>
        <p:nvPicPr>
          <p:cNvPr id="8" name="Picture 9" descr="canada-wordmark_colo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632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428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3810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CA" sz="3200" b="1" dirty="0" smtClean="0"/>
              <a:t/>
            </a:r>
            <a:br>
              <a:rPr lang="en-CA" sz="3200" b="1" dirty="0" smtClean="0"/>
            </a:br>
            <a:r>
              <a:rPr lang="en-C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Veterans Independence Program</a:t>
            </a:r>
            <a:br>
              <a:rPr lang="en-C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to the </a:t>
            </a:r>
            <a:b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Care and Support Advisory Group</a:t>
            </a:r>
            <a:b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July 26, 2017 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b="1" dirty="0" smtClean="0"/>
              <a:t>Discussion</a:t>
            </a:r>
            <a:endParaRPr lang="en-US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58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286000"/>
            <a:ext cx="8010528" cy="37053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provide the Care and Support Advisory Group</a:t>
            </a:r>
            <a:r>
              <a:rPr lang="en-CA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with :</a:t>
            </a:r>
          </a:p>
          <a:p>
            <a:pPr lvl="2">
              <a:defRPr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ackground on the development of the Grant Determination Tool (GDT) and its link with the Veterans Independence Program</a:t>
            </a:r>
          </a:p>
          <a:p>
            <a:pPr lvl="2">
              <a:defRPr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 overview of the GDT</a:t>
            </a:r>
          </a:p>
          <a:p>
            <a:pPr lvl="2">
              <a:defRPr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hat has changed as a result of the introduction of the GDT</a:t>
            </a:r>
          </a:p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019801"/>
            <a:ext cx="2133600" cy="1238251"/>
          </a:xfrm>
          <a:noFill/>
        </p:spPr>
        <p:txBody>
          <a:bodyPr/>
          <a:lstStyle/>
          <a:p>
            <a:fld id="{BBC251F7-40CA-493B-B9D5-3A469D5D7FC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61029" y="230064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1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4"/>
            <a:ext cx="8229600" cy="68579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72" y="2438400"/>
            <a:ext cx="8229600" cy="452807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Blue Ribbon Panel on Grants and Contributions and government emphasis on streamlining program delivery identified benefits of VIP grants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Grants reduce red tape and recipients avoid being out-of- pocket for housekeeping and grounds maintenance benefits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tool was needed to determine grant amounts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tool had to respect the VIP Maximum rates payable, as outlined in the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Veterans Health Care Regulations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GDT was developed to fulfill this need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of GDT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54" y="2209800"/>
            <a:ext cx="8224345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principles used to guide the development of the GDT were:</a:t>
            </a:r>
          </a:p>
          <a:p>
            <a:pPr marL="0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Cost-neutral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Needs-based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Consistent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Defensible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6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762000"/>
          </a:xfrm>
        </p:spPr>
        <p:txBody>
          <a:bodyPr/>
          <a:lstStyle/>
          <a:p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- What is the GDT?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2209802"/>
            <a:ext cx="7543800" cy="41432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GDT: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a worksheet that standardizes the way Housekeeping and Grounds Maintenance amounts are calculated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ensures fairness in calculating amounts by removing discretion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alculates “Level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score” based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series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weighted questions and assigns one of six “Level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Need 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ategories” ranging from “minimal” to “maximum”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“Level of Need categories” are then directly linked to the level of assistance provided – e.g. minimal = 1 hour per week; maximum = 2 hours per day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79594-F766-4176-AD59-DE7C5B931EF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10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609599"/>
          </a:xfrm>
        </p:spPr>
        <p:txBody>
          <a:bodyPr/>
          <a:lstStyle/>
          <a:p>
            <a:r>
              <a:rPr lang="en-CA" sz="3600" b="1" dirty="0">
                <a:latin typeface="Arial" panose="020B0604020202020204" pitchFamily="34" charset="0"/>
                <a:cs typeface="Arial" panose="020B0604020202020204" pitchFamily="34" charset="0"/>
              </a:rPr>
              <a:t>Overview </a:t>
            </a:r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Rates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Determined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CA" sz="2400" dirty="0"/>
              <a:t/>
            </a:r>
            <a:br>
              <a:rPr lang="en-CA" sz="2400" dirty="0"/>
            </a:br>
            <a:endParaRPr lang="en-US" sz="2600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848600" cy="46482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Maximums established </a:t>
            </a:r>
            <a:r>
              <a:rPr lang="en-US" sz="5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</a:t>
            </a:r>
            <a:r>
              <a:rPr lang="en-US" sz="5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prevailing rates for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 services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the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rates from independent service providers  </a:t>
            </a:r>
            <a:endParaRPr lang="en-US" sz="4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 payment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for these services </a:t>
            </a:r>
            <a:endParaRPr lang="en-US" sz="4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compared to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median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Index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 published by ESDC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 adjusted annually based on changes to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 for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regions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GDT calculation based on </a:t>
            </a:r>
            <a:r>
              <a:rPr lang="en-US" sz="4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assessed level of need and the maximum rates in </a:t>
            </a:r>
            <a:r>
              <a:rPr lang="en-US" sz="4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client’s economic region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1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1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C260-BFD6-460A-BB6F-4B4A9D1F8D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1524003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– Housekeeping</a:t>
            </a: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48" y="2578100"/>
            <a:ext cx="6324600" cy="32131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6934200" y="2197100"/>
            <a:ext cx="2057400" cy="39751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Treasury Board requirement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Responses </a:t>
            </a:r>
            <a:r>
              <a:rPr lang="en-US" sz="1400" dirty="0" smtClean="0">
                <a:solidFill>
                  <a:prstClr val="white"/>
                </a:solidFill>
              </a:rPr>
              <a:t>are </a:t>
            </a:r>
            <a:r>
              <a:rPr lang="en-US" sz="1400" dirty="0">
                <a:solidFill>
                  <a:prstClr val="white"/>
                </a:solidFill>
              </a:rPr>
              <a:t>assigned a “Level of Need” score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Level of Need score </a:t>
            </a:r>
            <a:r>
              <a:rPr lang="en-US" sz="1400" dirty="0" smtClean="0">
                <a:solidFill>
                  <a:prstClr val="white"/>
                </a:solidFill>
              </a:rPr>
              <a:t>converted into </a:t>
            </a:r>
            <a:r>
              <a:rPr lang="en-US" sz="1400" dirty="0">
                <a:solidFill>
                  <a:prstClr val="white"/>
                </a:solidFill>
              </a:rPr>
              <a:t>“hours of service”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</a:rPr>
              <a:t>Hours of services </a:t>
            </a:r>
            <a:r>
              <a:rPr lang="en-US" sz="1400" dirty="0" smtClean="0">
                <a:solidFill>
                  <a:prstClr val="white"/>
                </a:solidFill>
              </a:rPr>
              <a:t>are </a:t>
            </a:r>
            <a:r>
              <a:rPr lang="en-US" sz="1400" dirty="0">
                <a:solidFill>
                  <a:prstClr val="white"/>
                </a:solidFill>
              </a:rPr>
              <a:t>multiplied </a:t>
            </a:r>
            <a:r>
              <a:rPr lang="en-US" sz="1400" dirty="0" smtClean="0">
                <a:solidFill>
                  <a:prstClr val="white"/>
                </a:solidFill>
              </a:rPr>
              <a:t>by </a:t>
            </a:r>
            <a:r>
              <a:rPr lang="en-US" sz="1400" dirty="0">
                <a:solidFill>
                  <a:prstClr val="white"/>
                </a:solidFill>
              </a:rPr>
              <a:t>the rate in rate table</a:t>
            </a:r>
          </a:p>
        </p:txBody>
      </p:sp>
    </p:spTree>
    <p:extLst>
      <p:ext uri="{BB962C8B-B14F-4D97-AF65-F5344CB8AC3E}">
        <p14:creationId xmlns:p14="http://schemas.microsoft.com/office/powerpoint/2010/main" val="221570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C260-BFD6-460A-BB6F-4B4A9D1F8D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" y="1524003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– Grounds Maintenance</a:t>
            </a: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34200" y="2197100"/>
            <a:ext cx="2057400" cy="39751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prstClr val="white"/>
                </a:solidFill>
              </a:rPr>
              <a:t>Responses to Questions 33 and 37 are matched to the corresponding rate in the Rate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prstClr val="white"/>
                </a:solidFill>
              </a:rPr>
              <a:t>Rates are based on the client’s location</a:t>
            </a:r>
            <a:endParaRPr lang="en-US" sz="1400" dirty="0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22" y="2251144"/>
            <a:ext cx="6535478" cy="449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2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62" y="1383155"/>
            <a:ext cx="8229600" cy="1143000"/>
          </a:xfrm>
        </p:spPr>
        <p:txBody>
          <a:bodyPr/>
          <a:lstStyle/>
          <a:p>
            <a:r>
              <a:rPr lang="en-US" dirty="0" smtClean="0"/>
              <a:t>What has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062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No longer registered service providers – recipients must pay housekeeping and grounds maintenance providers</a:t>
            </a:r>
          </a:p>
          <a:p>
            <a:r>
              <a:rPr lang="en-US" sz="2600" dirty="0" smtClean="0"/>
              <a:t>No need to collect and submit receipts</a:t>
            </a:r>
          </a:p>
          <a:p>
            <a:r>
              <a:rPr lang="en-US" sz="2600" dirty="0" smtClean="0"/>
              <a:t>Funding for window washing now included in  housekeeping </a:t>
            </a:r>
          </a:p>
          <a:p>
            <a:r>
              <a:rPr lang="en-US" sz="2600" dirty="0" smtClean="0"/>
              <a:t>Benefit Arrangements are less, however expenditures remain consistent</a:t>
            </a:r>
          </a:p>
          <a:p>
            <a:r>
              <a:rPr lang="en-US" sz="2600" dirty="0" smtClean="0"/>
              <a:t>Both VAC staff and MBC contractors are able to calculate benefits using the GDT.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2E7D6-00FC-4F05-8D68-6F69D83B91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48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nglish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23262</TotalTime>
  <Words>470</Words>
  <Application>Microsoft Office PowerPoint</Application>
  <PresentationFormat>On-screen Show (4:3)</PresentationFormat>
  <Paragraphs>93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Custom Design</vt:lpstr>
      <vt:lpstr>English Template</vt:lpstr>
      <vt:lpstr>1_Office Theme</vt:lpstr>
      <vt:lpstr>4_Office Theme</vt:lpstr>
      <vt:lpstr> Veterans Independence Program   Presentation to the  Care and Support Advisory Group July 26, 2017 </vt:lpstr>
      <vt:lpstr>Objective</vt:lpstr>
      <vt:lpstr>Background</vt:lpstr>
      <vt:lpstr>Development of GDT</vt:lpstr>
      <vt:lpstr>Overview - What is the GDT?</vt:lpstr>
      <vt:lpstr>Overview - How Rates Determined  </vt:lpstr>
      <vt:lpstr>.</vt:lpstr>
      <vt:lpstr>.</vt:lpstr>
      <vt:lpstr>What has Changed?</vt:lpstr>
      <vt:lpstr>PowerPoint Presentation</vt:lpstr>
    </vt:vector>
  </TitlesOfParts>
  <Company>Veterans Affairs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SLSAMSON</dc:creator>
  <cp:lastModifiedBy>April Evans</cp:lastModifiedBy>
  <cp:revision>788</cp:revision>
  <cp:lastPrinted>2017-07-24T13:20:18Z</cp:lastPrinted>
  <dcterms:created xsi:type="dcterms:W3CDTF">2011-04-07T11:20:50Z</dcterms:created>
  <dcterms:modified xsi:type="dcterms:W3CDTF">2017-12-04T18:46:28Z</dcterms:modified>
  <cp:contentStatus/>
</cp:coreProperties>
</file>