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Lst>
  <p:notesMasterIdLst>
    <p:notesMasterId r:id="rId10"/>
  </p:notesMasterIdLst>
  <p:sldIdLst>
    <p:sldId id="277" r:id="rId4"/>
    <p:sldId id="286" r:id="rId5"/>
    <p:sldId id="292" r:id="rId6"/>
    <p:sldId id="296" r:id="rId7"/>
    <p:sldId id="295" r:id="rId8"/>
    <p:sldId id="28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26E"/>
    <a:srgbClr val="434458"/>
    <a:srgbClr val="EEF7D0"/>
    <a:srgbClr val="565B66"/>
    <a:srgbClr val="D6E2E9"/>
    <a:srgbClr val="2B2F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44"/>
    <p:restoredTop sz="83527" autoAdjust="0"/>
  </p:normalViewPr>
  <p:slideViewPr>
    <p:cSldViewPr snapToGrid="0" snapToObjects="1">
      <p:cViewPr varScale="1">
        <p:scale>
          <a:sx n="96" d="100"/>
          <a:sy n="96" d="100"/>
        </p:scale>
        <p:origin x="1440" y="9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49761B-EDEE-D547-B341-7D985A8442DC}" type="datetimeFigureOut">
              <a:rPr lang="en-US" smtClean="0"/>
              <a:t>2019/04/24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5310EA-B71A-5D44-A367-8CD477C67645}" type="slidenum">
              <a:rPr lang="en-US" smtClean="0"/>
              <a:t>‹#›</a:t>
            </a:fld>
            <a:endParaRPr lang="en-US"/>
          </a:p>
        </p:txBody>
      </p:sp>
    </p:spTree>
    <p:extLst>
      <p:ext uri="{BB962C8B-B14F-4D97-AF65-F5344CB8AC3E}">
        <p14:creationId xmlns:p14="http://schemas.microsoft.com/office/powerpoint/2010/main" val="236375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5310EA-B71A-5D44-A367-8CD477C67645}" type="slidenum">
              <a:rPr lang="en-US" smtClean="0"/>
              <a:t>1</a:t>
            </a:fld>
            <a:endParaRPr lang="en-US"/>
          </a:p>
        </p:txBody>
      </p:sp>
    </p:spTree>
    <p:extLst>
      <p:ext uri="{BB962C8B-B14F-4D97-AF65-F5344CB8AC3E}">
        <p14:creationId xmlns:p14="http://schemas.microsoft.com/office/powerpoint/2010/main" val="223862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5310EA-B71A-5D44-A367-8CD477C67645}" type="slidenum">
              <a:rPr lang="en-US" smtClean="0"/>
              <a:t>2</a:t>
            </a:fld>
            <a:endParaRPr lang="en-US"/>
          </a:p>
        </p:txBody>
      </p:sp>
    </p:spTree>
    <p:extLst>
      <p:ext uri="{BB962C8B-B14F-4D97-AF65-F5344CB8AC3E}">
        <p14:creationId xmlns:p14="http://schemas.microsoft.com/office/powerpoint/2010/main" val="953134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5310EA-B71A-5D44-A367-8CD477C67645}" type="slidenum">
              <a:rPr lang="en-US" smtClean="0"/>
              <a:t>3</a:t>
            </a:fld>
            <a:endParaRPr lang="en-US"/>
          </a:p>
        </p:txBody>
      </p:sp>
    </p:spTree>
    <p:extLst>
      <p:ext uri="{BB962C8B-B14F-4D97-AF65-F5344CB8AC3E}">
        <p14:creationId xmlns:p14="http://schemas.microsoft.com/office/powerpoint/2010/main" val="333591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5310EA-B71A-5D44-A367-8CD477C67645}" type="slidenum">
              <a:rPr lang="en-US" smtClean="0"/>
              <a:t>4</a:t>
            </a:fld>
            <a:endParaRPr lang="en-US"/>
          </a:p>
        </p:txBody>
      </p:sp>
    </p:spTree>
    <p:extLst>
      <p:ext uri="{BB962C8B-B14F-4D97-AF65-F5344CB8AC3E}">
        <p14:creationId xmlns:p14="http://schemas.microsoft.com/office/powerpoint/2010/main" val="568904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increase</a:t>
            </a:r>
            <a:r>
              <a:rPr lang="en-US" baseline="0" dirty="0" smtClean="0"/>
              <a:t> from March 2018 to March 2019 is largely in response to the web renewal – it measures the pre-renewal traffic to post renewal. We were able to bring quality content, in demand, to the front/make accessible.</a:t>
            </a:r>
          </a:p>
          <a:p>
            <a:endParaRPr lang="en-US" baseline="0" dirty="0" smtClean="0"/>
          </a:p>
          <a:p>
            <a:r>
              <a:rPr lang="en-US" baseline="0" dirty="0" smtClean="0"/>
              <a:t>March 2018: </a:t>
            </a:r>
            <a:r>
              <a:rPr lang="en-US" dirty="0" smtClean="0"/>
              <a:t>3,313 page views</a:t>
            </a:r>
          </a:p>
          <a:p>
            <a:r>
              <a:rPr lang="en-US" baseline="0" dirty="0" smtClean="0"/>
              <a:t>March 2019: 10,677 page views</a:t>
            </a:r>
          </a:p>
          <a:p>
            <a:endParaRPr lang="en-US" baseline="0" dirty="0" smtClean="0"/>
          </a:p>
          <a:p>
            <a:r>
              <a:rPr lang="en-US" baseline="0" dirty="0" smtClean="0"/>
              <a:t>The “family pages” includes:</a:t>
            </a:r>
          </a:p>
          <a:p>
            <a:pPr marL="171450" indent="-171450">
              <a:buFontTx/>
              <a:buChar char="-"/>
            </a:pPr>
            <a:r>
              <a:rPr lang="en-US" baseline="0" dirty="0" smtClean="0"/>
              <a:t>Full section of “Families and caregivers” of the website (https://www.veterans.gc.ca/eng/family-caregiver)</a:t>
            </a:r>
          </a:p>
          <a:p>
            <a:pPr marL="628650" lvl="1" indent="-171450">
              <a:buFontTx/>
              <a:buChar char="-"/>
            </a:pPr>
            <a:r>
              <a:rPr lang="en-US" baseline="0" dirty="0" smtClean="0"/>
              <a:t>Covers all the programming that has a family element (examples: Caregiver Recognition Benefit, Caregiver Zone, OSISS, survivor’s pension, IRB, etc.)</a:t>
            </a:r>
          </a:p>
          <a:p>
            <a:pPr marL="171450" indent="-171450">
              <a:buFontTx/>
              <a:buChar char="-"/>
            </a:pPr>
            <a:r>
              <a:rPr lang="en-US" baseline="0" dirty="0" smtClean="0"/>
              <a:t>RCMP sub-section “You and your family” (https://www.veterans.gc.ca/eng/rcmp/you-and-your-family)</a:t>
            </a:r>
          </a:p>
          <a:p>
            <a:pPr marL="628650" lvl="1" indent="-171450">
              <a:buFontTx/>
              <a:buChar char="-"/>
            </a:pPr>
            <a:r>
              <a:rPr lang="en-US" baseline="0" dirty="0" smtClean="0"/>
              <a:t>Transition interview</a:t>
            </a:r>
          </a:p>
          <a:p>
            <a:pPr marL="628650" lvl="1" indent="-171450">
              <a:buFontTx/>
              <a:buChar char="-"/>
            </a:pPr>
            <a:r>
              <a:rPr lang="en-US" baseline="0" dirty="0" smtClean="0"/>
              <a:t>Case management</a:t>
            </a:r>
          </a:p>
        </p:txBody>
      </p:sp>
      <p:sp>
        <p:nvSpPr>
          <p:cNvPr id="4" name="Slide Number Placeholder 3"/>
          <p:cNvSpPr>
            <a:spLocks noGrp="1"/>
          </p:cNvSpPr>
          <p:nvPr>
            <p:ph type="sldNum" sz="quarter" idx="5"/>
          </p:nvPr>
        </p:nvSpPr>
        <p:spPr/>
        <p:txBody>
          <a:bodyPr/>
          <a:lstStyle/>
          <a:p>
            <a:fld id="{EC5310EA-B71A-5D44-A367-8CD477C67645}" type="slidenum">
              <a:rPr lang="en-US" smtClean="0"/>
              <a:t>5</a:t>
            </a:fld>
            <a:endParaRPr lang="en-US"/>
          </a:p>
        </p:txBody>
      </p:sp>
    </p:spTree>
    <p:extLst>
      <p:ext uri="{BB962C8B-B14F-4D97-AF65-F5344CB8AC3E}">
        <p14:creationId xmlns:p14="http://schemas.microsoft.com/office/powerpoint/2010/main" val="881968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5310EA-B71A-5D44-A367-8CD477C67645}" type="slidenum">
              <a:rPr lang="en-US" smtClean="0"/>
              <a:t>6</a:t>
            </a:fld>
            <a:endParaRPr lang="en-US"/>
          </a:p>
        </p:txBody>
      </p:sp>
    </p:spTree>
    <p:extLst>
      <p:ext uri="{BB962C8B-B14F-4D97-AF65-F5344CB8AC3E}">
        <p14:creationId xmlns:p14="http://schemas.microsoft.com/office/powerpoint/2010/main" val="3440276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3312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336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13076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7" Type="http://schemas.microsoft.com/office/2007/relationships/hdphoto" Target="../media/hdphoto2.wdp"/><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661E30-BD27-F748-90B0-EFD639842FC9}"/>
              </a:ext>
            </a:extLst>
          </p:cNvPr>
          <p:cNvSpPr/>
          <p:nvPr userDrawn="1"/>
        </p:nvSpPr>
        <p:spPr>
          <a:xfrm>
            <a:off x="-1" y="0"/>
            <a:ext cx="12192001" cy="6858000"/>
          </a:xfrm>
          <a:prstGeom prst="rect">
            <a:avLst/>
          </a:prstGeom>
          <a:solidFill>
            <a:srgbClr val="2B2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3BF928F-8DE3-734B-AFDD-4E81CB473745}"/>
              </a:ext>
            </a:extLst>
          </p:cNvPr>
          <p:cNvSpPr/>
          <p:nvPr userDrawn="1"/>
        </p:nvSpPr>
        <p:spPr>
          <a:xfrm>
            <a:off x="0" y="0"/>
            <a:ext cx="387178" cy="6858000"/>
          </a:xfrm>
          <a:prstGeom prst="rect">
            <a:avLst/>
          </a:prstGeom>
          <a:solidFill>
            <a:srgbClr val="00A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F2383CBB-3F7A-FD4E-B729-0B0DB6367192}"/>
              </a:ext>
            </a:extLst>
          </p:cNvPr>
          <p:cNvCxnSpPr/>
          <p:nvPr userDrawn="1"/>
        </p:nvCxnSpPr>
        <p:spPr>
          <a:xfrm>
            <a:off x="1052211" y="1070919"/>
            <a:ext cx="10464286" cy="0"/>
          </a:xfrm>
          <a:prstGeom prst="line">
            <a:avLst/>
          </a:prstGeom>
          <a:ln w="12700">
            <a:solidFill>
              <a:srgbClr val="434458"/>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791E760C-7171-B44D-98C9-79042C0B7E7C}"/>
              </a:ext>
            </a:extLst>
          </p:cNvPr>
          <p:cNvPicPr>
            <a:picLocks noChangeAspect="1"/>
          </p:cNvPicPr>
          <p:nvPr userDrawn="1"/>
        </p:nvPicPr>
        <p:blipFill>
          <a:blip r:embed="rId3">
            <a:duotone>
              <a:prstClr val="black"/>
              <a:schemeClr val="accent1">
                <a:tint val="45000"/>
                <a:satMod val="400000"/>
              </a:schemeClr>
            </a:duotone>
            <a:lum bright="-41000" contrast="5000"/>
            <a:alphaModFix amt="32000"/>
          </a:blip>
          <a:stretch>
            <a:fillRect/>
          </a:stretch>
        </p:blipFill>
        <p:spPr>
          <a:xfrm rot="19439909">
            <a:off x="5782617" y="1179185"/>
            <a:ext cx="7053304" cy="7814741"/>
          </a:xfrm>
          <a:prstGeom prst="rect">
            <a:avLst/>
          </a:prstGeom>
        </p:spPr>
      </p:pic>
      <p:pic>
        <p:nvPicPr>
          <p:cNvPr id="7" name="Shape 93">
            <a:extLst>
              <a:ext uri="{FF2B5EF4-FFF2-40B4-BE49-F238E27FC236}">
                <a16:creationId xmlns:a16="http://schemas.microsoft.com/office/drawing/2014/main" id="{AAAA1931-2666-2343-874A-0298DCF1B26F}"/>
              </a:ext>
            </a:extLst>
          </p:cNvPr>
          <p:cNvPicPr preferRelativeResize="0"/>
          <p:nvPr userDrawn="1"/>
        </p:nvPicPr>
        <p:blipFill rotWithShape="1">
          <a:blip r:embed="rId4">
            <a:alphaModFix/>
            <a:extLst>
              <a:ext uri="{BEBA8EAE-BF5A-486C-A8C5-ECC9F3942E4B}">
                <a14:imgProps xmlns:a14="http://schemas.microsoft.com/office/drawing/2010/main">
                  <a14:imgLayer r:embed="rId5">
                    <a14:imgEffect>
                      <a14:brightnessContrast bright="30000"/>
                    </a14:imgEffect>
                  </a14:imgLayer>
                </a14:imgProps>
              </a:ext>
            </a:extLst>
          </a:blip>
          <a:srcRect/>
          <a:stretch/>
        </p:blipFill>
        <p:spPr>
          <a:xfrm>
            <a:off x="7540774" y="633405"/>
            <a:ext cx="2265450" cy="164760"/>
          </a:xfrm>
          <a:prstGeom prst="rect">
            <a:avLst/>
          </a:prstGeom>
          <a:noFill/>
          <a:ln>
            <a:noFill/>
          </a:ln>
        </p:spPr>
      </p:pic>
      <p:pic>
        <p:nvPicPr>
          <p:cNvPr id="8" name="Shape 94">
            <a:extLst>
              <a:ext uri="{FF2B5EF4-FFF2-40B4-BE49-F238E27FC236}">
                <a16:creationId xmlns:a16="http://schemas.microsoft.com/office/drawing/2014/main" id="{60322A48-41B3-894D-A0F1-724DC5CC6885}"/>
              </a:ext>
            </a:extLst>
          </p:cNvPr>
          <p:cNvPicPr preferRelativeResize="0"/>
          <p:nvPr userDrawn="1"/>
        </p:nvPicPr>
        <p:blipFill rotWithShape="1">
          <a:blip r:embed="rId6">
            <a:alphaModFix/>
            <a:extLst>
              <a:ext uri="{BEBA8EAE-BF5A-486C-A8C5-ECC9F3942E4B}">
                <a14:imgProps xmlns:a14="http://schemas.microsoft.com/office/drawing/2010/main">
                  <a14:imgLayer r:embed="rId7">
                    <a14:imgEffect>
                      <a14:brightnessContrast bright="30000"/>
                    </a14:imgEffect>
                  </a14:imgLayer>
                </a14:imgProps>
              </a:ext>
            </a:extLst>
          </a:blip>
          <a:srcRect/>
          <a:stretch/>
        </p:blipFill>
        <p:spPr>
          <a:xfrm>
            <a:off x="10425725" y="525590"/>
            <a:ext cx="1148438" cy="328125"/>
          </a:xfrm>
          <a:prstGeom prst="rect">
            <a:avLst/>
          </a:prstGeom>
          <a:noFill/>
          <a:ln>
            <a:noFill/>
          </a:ln>
        </p:spPr>
      </p:pic>
      <p:sp>
        <p:nvSpPr>
          <p:cNvPr id="9" name="Triangle 8">
            <a:extLst>
              <a:ext uri="{FF2B5EF4-FFF2-40B4-BE49-F238E27FC236}">
                <a16:creationId xmlns:a16="http://schemas.microsoft.com/office/drawing/2014/main" id="{2C289003-AA24-3C41-A40E-184A4250DA6A}"/>
              </a:ext>
            </a:extLst>
          </p:cNvPr>
          <p:cNvSpPr/>
          <p:nvPr userDrawn="1"/>
        </p:nvSpPr>
        <p:spPr>
          <a:xfrm rot="10800000">
            <a:off x="1052211" y="568784"/>
            <a:ext cx="316460" cy="234414"/>
          </a:xfrm>
          <a:prstGeom prst="triangle">
            <a:avLst/>
          </a:prstGeom>
          <a:solidFill>
            <a:srgbClr val="00A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73633498"/>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7A2B131-27D2-294B-908C-EED1885DBEB2}"/>
              </a:ext>
            </a:extLst>
          </p:cNvPr>
          <p:cNvSpPr/>
          <p:nvPr userDrawn="1"/>
        </p:nvSpPr>
        <p:spPr>
          <a:xfrm>
            <a:off x="-1" y="0"/>
            <a:ext cx="12192001" cy="6858000"/>
          </a:xfrm>
          <a:prstGeom prst="rect">
            <a:avLst/>
          </a:prstGeom>
          <a:solidFill>
            <a:srgbClr val="2B2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196060C-F9C6-6041-AE30-E3A00B1165E4}"/>
              </a:ext>
            </a:extLst>
          </p:cNvPr>
          <p:cNvSpPr/>
          <p:nvPr userDrawn="1"/>
        </p:nvSpPr>
        <p:spPr>
          <a:xfrm>
            <a:off x="-1" y="0"/>
            <a:ext cx="387178" cy="6858000"/>
          </a:xfrm>
          <a:prstGeom prst="rect">
            <a:avLst/>
          </a:prstGeom>
          <a:solidFill>
            <a:srgbClr val="00A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581B3522-3EA1-034B-B4F7-77D051442C2B}"/>
              </a:ext>
            </a:extLst>
          </p:cNvPr>
          <p:cNvCxnSpPr/>
          <p:nvPr userDrawn="1"/>
        </p:nvCxnSpPr>
        <p:spPr>
          <a:xfrm>
            <a:off x="1052211" y="1070919"/>
            <a:ext cx="10464286" cy="0"/>
          </a:xfrm>
          <a:prstGeom prst="line">
            <a:avLst/>
          </a:prstGeom>
          <a:ln w="12700">
            <a:solidFill>
              <a:srgbClr val="434458"/>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8DCC87E1-B3D0-D34B-8DFA-C0C42FC62AA4}"/>
              </a:ext>
            </a:extLst>
          </p:cNvPr>
          <p:cNvPicPr>
            <a:picLocks noChangeAspect="1"/>
          </p:cNvPicPr>
          <p:nvPr userDrawn="1"/>
        </p:nvPicPr>
        <p:blipFill>
          <a:blip r:embed="rId3">
            <a:alphaModFix amt="32000"/>
            <a:duotone>
              <a:prstClr val="black"/>
              <a:schemeClr val="accent1">
                <a:tint val="45000"/>
                <a:satMod val="400000"/>
              </a:schemeClr>
            </a:duotone>
            <a:lum bright="-41000" contrast="5000"/>
          </a:blip>
          <a:stretch>
            <a:fillRect/>
          </a:stretch>
        </p:blipFill>
        <p:spPr>
          <a:xfrm>
            <a:off x="6550262" y="1467225"/>
            <a:ext cx="7560630" cy="7599602"/>
          </a:xfrm>
          <a:prstGeom prst="rect">
            <a:avLst/>
          </a:prstGeom>
        </p:spPr>
      </p:pic>
      <p:sp>
        <p:nvSpPr>
          <p:cNvPr id="9" name="TextBox 8">
            <a:extLst>
              <a:ext uri="{FF2B5EF4-FFF2-40B4-BE49-F238E27FC236}">
                <a16:creationId xmlns:a16="http://schemas.microsoft.com/office/drawing/2014/main" id="{039FBA35-4DFF-4142-B5B0-91ABF9020793}"/>
              </a:ext>
            </a:extLst>
          </p:cNvPr>
          <p:cNvSpPr txBox="1"/>
          <p:nvPr userDrawn="1"/>
        </p:nvSpPr>
        <p:spPr>
          <a:xfrm>
            <a:off x="10007600" y="561088"/>
            <a:ext cx="1636913" cy="246221"/>
          </a:xfrm>
          <a:prstGeom prst="rect">
            <a:avLst/>
          </a:prstGeom>
          <a:noFill/>
        </p:spPr>
        <p:txBody>
          <a:bodyPr wrap="square" rtlCol="0">
            <a:spAutoFit/>
          </a:bodyPr>
          <a:lstStyle/>
          <a:p>
            <a:pPr algn="r"/>
            <a:fld id="{82892BE0-9311-054B-A27B-9A0974D0F42D}" type="slidenum">
              <a:rPr lang="en-US" sz="1000" b="1" spc="300" smtClean="0">
                <a:solidFill>
                  <a:schemeClr val="tx2">
                    <a:lumMod val="60000"/>
                    <a:lumOff val="40000"/>
                  </a:schemeClr>
                </a:solidFill>
                <a:latin typeface="Arial" panose="020B0604020202020204" pitchFamily="34" charset="0"/>
                <a:cs typeface="Arial" panose="020B0604020202020204" pitchFamily="34" charset="0"/>
              </a:rPr>
              <a:pPr algn="r"/>
              <a:t>‹#›</a:t>
            </a:fld>
            <a:endParaRPr lang="en-US" sz="800" b="1" spc="3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6" name="Triangle 15">
            <a:extLst>
              <a:ext uri="{FF2B5EF4-FFF2-40B4-BE49-F238E27FC236}">
                <a16:creationId xmlns:a16="http://schemas.microsoft.com/office/drawing/2014/main" id="{150FC038-65FF-CB43-9952-3A3E4EBA0CC0}"/>
              </a:ext>
            </a:extLst>
          </p:cNvPr>
          <p:cNvSpPr/>
          <p:nvPr userDrawn="1"/>
        </p:nvSpPr>
        <p:spPr>
          <a:xfrm rot="10800000">
            <a:off x="1052211" y="568784"/>
            <a:ext cx="316460" cy="234414"/>
          </a:xfrm>
          <a:prstGeom prst="triangle">
            <a:avLst/>
          </a:prstGeom>
          <a:solidFill>
            <a:srgbClr val="00A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5604463"/>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22FA45-29C6-FF4E-8AF3-3829FE3EC91F}"/>
              </a:ext>
            </a:extLst>
          </p:cNvPr>
          <p:cNvSpPr/>
          <p:nvPr userDrawn="1"/>
        </p:nvSpPr>
        <p:spPr>
          <a:xfrm>
            <a:off x="-1" y="0"/>
            <a:ext cx="12192001" cy="6858000"/>
          </a:xfrm>
          <a:prstGeom prst="rect">
            <a:avLst/>
          </a:prstGeom>
          <a:solidFill>
            <a:srgbClr val="2B2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1D91395-1B11-914B-9B5B-D432BE0D8A52}"/>
              </a:ext>
            </a:extLst>
          </p:cNvPr>
          <p:cNvSpPr/>
          <p:nvPr userDrawn="1"/>
        </p:nvSpPr>
        <p:spPr>
          <a:xfrm>
            <a:off x="-1" y="0"/>
            <a:ext cx="387178" cy="6858000"/>
          </a:xfrm>
          <a:prstGeom prst="rect">
            <a:avLst/>
          </a:prstGeom>
          <a:solidFill>
            <a:srgbClr val="00A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B66FF941-F4E2-454C-8812-48D8CD0B748C}"/>
              </a:ext>
            </a:extLst>
          </p:cNvPr>
          <p:cNvCxnSpPr/>
          <p:nvPr userDrawn="1"/>
        </p:nvCxnSpPr>
        <p:spPr>
          <a:xfrm>
            <a:off x="1052211" y="1070919"/>
            <a:ext cx="10464286" cy="0"/>
          </a:xfrm>
          <a:prstGeom prst="line">
            <a:avLst/>
          </a:prstGeom>
          <a:ln w="12700">
            <a:solidFill>
              <a:srgbClr val="434458"/>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2C13737-7CD9-B54F-B708-4495E523B692}"/>
              </a:ext>
            </a:extLst>
          </p:cNvPr>
          <p:cNvSpPr txBox="1"/>
          <p:nvPr userDrawn="1"/>
        </p:nvSpPr>
        <p:spPr>
          <a:xfrm>
            <a:off x="10007600" y="561088"/>
            <a:ext cx="1636913" cy="246221"/>
          </a:xfrm>
          <a:prstGeom prst="rect">
            <a:avLst/>
          </a:prstGeom>
          <a:noFill/>
        </p:spPr>
        <p:txBody>
          <a:bodyPr wrap="square" rtlCol="0">
            <a:spAutoFit/>
          </a:bodyPr>
          <a:lstStyle/>
          <a:p>
            <a:pPr algn="r"/>
            <a:fld id="{82892BE0-9311-054B-A27B-9A0974D0F42D}" type="slidenum">
              <a:rPr lang="en-US" sz="1000" b="1" spc="300" smtClean="0">
                <a:solidFill>
                  <a:schemeClr val="tx2">
                    <a:lumMod val="60000"/>
                    <a:lumOff val="40000"/>
                  </a:schemeClr>
                </a:solidFill>
                <a:latin typeface="Arial" panose="020B0604020202020204" pitchFamily="34" charset="0"/>
                <a:cs typeface="Arial" panose="020B0604020202020204" pitchFamily="34" charset="0"/>
              </a:rPr>
              <a:pPr algn="r"/>
              <a:t>‹#›</a:t>
            </a:fld>
            <a:endParaRPr lang="en-US" sz="800" b="1" spc="3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9" name="Triangle 8">
            <a:extLst>
              <a:ext uri="{FF2B5EF4-FFF2-40B4-BE49-F238E27FC236}">
                <a16:creationId xmlns:a16="http://schemas.microsoft.com/office/drawing/2014/main" id="{28C63653-5721-9648-8E5F-68814A957518}"/>
              </a:ext>
            </a:extLst>
          </p:cNvPr>
          <p:cNvSpPr/>
          <p:nvPr userDrawn="1"/>
        </p:nvSpPr>
        <p:spPr>
          <a:xfrm rot="10800000">
            <a:off x="1052211" y="568784"/>
            <a:ext cx="316460" cy="234414"/>
          </a:xfrm>
          <a:prstGeom prst="triangle">
            <a:avLst/>
          </a:prstGeom>
          <a:solidFill>
            <a:srgbClr val="00A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3561723"/>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emf"/><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44AADE-6449-5F42-84AC-39DD95278E4C}"/>
              </a:ext>
            </a:extLst>
          </p:cNvPr>
          <p:cNvSpPr txBox="1"/>
          <p:nvPr/>
        </p:nvSpPr>
        <p:spPr>
          <a:xfrm>
            <a:off x="1395686" y="567406"/>
            <a:ext cx="4656684" cy="246221"/>
          </a:xfrm>
          <a:prstGeom prst="rect">
            <a:avLst/>
          </a:prstGeom>
          <a:noFill/>
        </p:spPr>
        <p:txBody>
          <a:bodyPr wrap="square" rtlCol="0">
            <a:spAutoFit/>
          </a:bodyPr>
          <a:lstStyle/>
          <a:p>
            <a:r>
              <a:rPr lang="en-US" sz="1000" b="1" spc="300" dirty="0" smtClean="0">
                <a:solidFill>
                  <a:srgbClr val="EEF7D0"/>
                </a:solidFill>
                <a:latin typeface="Arial" panose="020B0604020202020204" pitchFamily="34" charset="0"/>
                <a:cs typeface="Arial" panose="020B0604020202020204" pitchFamily="34" charset="0"/>
              </a:rPr>
              <a:t>STRATEGY FOR FAMILIES</a:t>
            </a:r>
            <a:endParaRPr lang="en-US" sz="1000" b="1" spc="300" dirty="0">
              <a:solidFill>
                <a:srgbClr val="EEF7D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90C5E22-EA9B-6D48-A41A-3D8F03E578AF}"/>
              </a:ext>
            </a:extLst>
          </p:cNvPr>
          <p:cNvSpPr txBox="1"/>
          <p:nvPr/>
        </p:nvSpPr>
        <p:spPr>
          <a:xfrm>
            <a:off x="938526" y="2136528"/>
            <a:ext cx="5880844" cy="2400657"/>
          </a:xfrm>
          <a:prstGeom prst="rect">
            <a:avLst/>
          </a:prstGeom>
          <a:noFill/>
        </p:spPr>
        <p:txBody>
          <a:bodyPr wrap="square" rtlCol="0">
            <a:spAutoFit/>
          </a:bodyPr>
          <a:lstStyle/>
          <a:p>
            <a:pPr>
              <a:lnSpc>
                <a:spcPts val="6000"/>
              </a:lnSpc>
            </a:pPr>
            <a:r>
              <a:rPr lang="en-US" sz="6000" spc="-300" dirty="0" smtClean="0">
                <a:solidFill>
                  <a:schemeClr val="bg1"/>
                </a:solidFill>
                <a:latin typeface="Georgia" panose="02040502050405020303" pitchFamily="18" charset="0"/>
                <a:cs typeface="Arial" panose="020B0604020202020204" pitchFamily="34" charset="0"/>
              </a:rPr>
              <a:t>Communications Strategy for Families</a:t>
            </a:r>
            <a:endParaRPr lang="en-US" sz="6000" spc="-300" dirty="0">
              <a:solidFill>
                <a:schemeClr val="bg1"/>
              </a:solidFill>
              <a:latin typeface="Georgia" panose="02040502050405020303" pitchFamily="18" charset="0"/>
              <a:cs typeface="Arial" panose="020B0604020202020204" pitchFamily="34" charset="0"/>
            </a:endParaRPr>
          </a:p>
        </p:txBody>
      </p:sp>
      <p:sp>
        <p:nvSpPr>
          <p:cNvPr id="7" name="Rectangle 6">
            <a:extLst>
              <a:ext uri="{FF2B5EF4-FFF2-40B4-BE49-F238E27FC236}">
                <a16:creationId xmlns:a16="http://schemas.microsoft.com/office/drawing/2014/main" id="{8E98AB4D-03A3-E947-998A-54F79D17DC96}"/>
              </a:ext>
            </a:extLst>
          </p:cNvPr>
          <p:cNvSpPr/>
          <p:nvPr/>
        </p:nvSpPr>
        <p:spPr>
          <a:xfrm>
            <a:off x="1052211" y="4537185"/>
            <a:ext cx="1359216" cy="333632"/>
          </a:xfrm>
          <a:prstGeom prst="rect">
            <a:avLst/>
          </a:prstGeom>
          <a:solidFill>
            <a:srgbClr val="434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spc="300" dirty="0" smtClean="0">
                <a:solidFill>
                  <a:srgbClr val="D6E2E9"/>
                </a:solidFill>
                <a:latin typeface="Arial" panose="020B0604020202020204" pitchFamily="34" charset="0"/>
                <a:cs typeface="Arial" panose="020B0604020202020204" pitchFamily="34" charset="0"/>
              </a:rPr>
              <a:t>April 2019</a:t>
            </a:r>
            <a:endParaRPr lang="en-US" sz="1050" b="1" spc="300" dirty="0">
              <a:solidFill>
                <a:srgbClr val="D6E2E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520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45549A4B-4FF0-0442-9226-FAF5B37976B9}"/>
              </a:ext>
            </a:extLst>
          </p:cNvPr>
          <p:cNvSpPr txBox="1"/>
          <p:nvPr/>
        </p:nvSpPr>
        <p:spPr>
          <a:xfrm>
            <a:off x="938525" y="1309804"/>
            <a:ext cx="7956997" cy="1138773"/>
          </a:xfrm>
          <a:prstGeom prst="rect">
            <a:avLst/>
          </a:prstGeom>
          <a:noFill/>
        </p:spPr>
        <p:txBody>
          <a:bodyPr wrap="square" rtlCol="0">
            <a:spAutoFit/>
          </a:bodyPr>
          <a:lstStyle/>
          <a:p>
            <a:r>
              <a:rPr lang="en-US" sz="3400" spc="-150" dirty="0" smtClean="0">
                <a:solidFill>
                  <a:schemeClr val="bg1"/>
                </a:solidFill>
                <a:latin typeface="Georgia" panose="02040502050405020303" pitchFamily="18" charset="0"/>
                <a:cs typeface="Arial" panose="020B0604020202020204" pitchFamily="34" charset="0"/>
              </a:rPr>
              <a:t>Veterans and their families have given us </a:t>
            </a:r>
            <a:r>
              <a:rPr lang="en-US" sz="3400" spc="-150" dirty="0">
                <a:solidFill>
                  <a:schemeClr val="bg1"/>
                </a:solidFill>
                <a:latin typeface="Georgia" panose="02040502050405020303" pitchFamily="18" charset="0"/>
                <a:cs typeface="Arial" panose="020B0604020202020204" pitchFamily="34" charset="0"/>
              </a:rPr>
              <a:t>clear </a:t>
            </a:r>
            <a:r>
              <a:rPr lang="en-US" sz="3400" spc="-150" dirty="0" smtClean="0">
                <a:solidFill>
                  <a:schemeClr val="bg1"/>
                </a:solidFill>
                <a:latin typeface="Georgia" panose="02040502050405020303" pitchFamily="18" charset="0"/>
                <a:cs typeface="Arial" panose="020B0604020202020204" pitchFamily="34" charset="0"/>
              </a:rPr>
              <a:t>feedback. </a:t>
            </a:r>
            <a:endParaRPr lang="en-US" sz="3400" spc="-150" dirty="0">
              <a:solidFill>
                <a:schemeClr val="bg1"/>
              </a:solidFill>
              <a:latin typeface="Georgia" panose="02040502050405020303" pitchFamily="18" charset="0"/>
              <a:cs typeface="Arial" panose="020B0604020202020204" pitchFamily="34" charset="0"/>
            </a:endParaRPr>
          </a:p>
        </p:txBody>
      </p:sp>
      <p:sp>
        <p:nvSpPr>
          <p:cNvPr id="5" name="TextBox 4">
            <a:extLst>
              <a:ext uri="{FF2B5EF4-FFF2-40B4-BE49-F238E27FC236}">
                <a16:creationId xmlns:a16="http://schemas.microsoft.com/office/drawing/2014/main" id="{76D52ED9-8EF4-3E46-8152-FD0D0A2DAC71}"/>
              </a:ext>
            </a:extLst>
          </p:cNvPr>
          <p:cNvSpPr txBox="1"/>
          <p:nvPr/>
        </p:nvSpPr>
        <p:spPr>
          <a:xfrm>
            <a:off x="1395686" y="567406"/>
            <a:ext cx="4656684" cy="246221"/>
          </a:xfrm>
          <a:prstGeom prst="rect">
            <a:avLst/>
          </a:prstGeom>
          <a:noFill/>
        </p:spPr>
        <p:txBody>
          <a:bodyPr wrap="square" rtlCol="0">
            <a:spAutoFit/>
          </a:bodyPr>
          <a:lstStyle/>
          <a:p>
            <a:r>
              <a:rPr lang="en-US" sz="1000" b="1" spc="300" dirty="0" smtClean="0">
                <a:solidFill>
                  <a:srgbClr val="EEF7D0"/>
                </a:solidFill>
                <a:latin typeface="Arial" panose="020B0604020202020204" pitchFamily="34" charset="0"/>
                <a:cs typeface="Arial" panose="020B0604020202020204" pitchFamily="34" charset="0"/>
              </a:rPr>
              <a:t>A NEED FOR CHANGE</a:t>
            </a:r>
            <a:endParaRPr lang="en-US" sz="1000" b="1" spc="300" dirty="0">
              <a:solidFill>
                <a:srgbClr val="EEF7D0"/>
              </a:solidFill>
              <a:latin typeface="Arial" panose="020B0604020202020204" pitchFamily="34" charset="0"/>
              <a:cs typeface="Arial" panose="020B0604020202020204" pitchFamily="34" charset="0"/>
            </a:endParaRPr>
          </a:p>
        </p:txBody>
      </p:sp>
      <p:sp>
        <p:nvSpPr>
          <p:cNvPr id="6" name="TextBox 5"/>
          <p:cNvSpPr txBox="1"/>
          <p:nvPr/>
        </p:nvSpPr>
        <p:spPr>
          <a:xfrm>
            <a:off x="1797844" y="5664192"/>
            <a:ext cx="1885156" cy="523220"/>
          </a:xfrm>
          <a:prstGeom prst="rect">
            <a:avLst/>
          </a:prstGeom>
          <a:noFill/>
        </p:spPr>
        <p:txBody>
          <a:bodyPr anchor="ctr">
            <a:spAutoFit/>
          </a:bodyPr>
          <a:lstStyle/>
          <a:p>
            <a:pPr algn="ctr" defTabSz="914217">
              <a:defRPr/>
            </a:pPr>
            <a:r>
              <a:rPr lang="en-US" sz="1400" spc="100" dirty="0">
                <a:solidFill>
                  <a:schemeClr val="bg1"/>
                </a:solidFill>
                <a:latin typeface="Arial" panose="020B0604020202020204" pitchFamily="34" charset="0"/>
                <a:ea typeface="Roboto Light" panose="02000000000000000000" pitchFamily="2" charset="0"/>
                <a:cs typeface="Arial" panose="020B0604020202020204" pitchFamily="34" charset="0"/>
              </a:rPr>
              <a:t>Our </a:t>
            </a:r>
            <a:r>
              <a:rPr lang="en-US" sz="1400" spc="100" dirty="0" smtClean="0">
                <a:solidFill>
                  <a:schemeClr val="bg1"/>
                </a:solidFill>
                <a:latin typeface="Arial" panose="020B0604020202020204" pitchFamily="34" charset="0"/>
                <a:ea typeface="Roboto Light" panose="02000000000000000000" pitchFamily="2" charset="0"/>
                <a:cs typeface="Arial" panose="020B0604020202020204" pitchFamily="34" charset="0"/>
              </a:rPr>
              <a:t>information is </a:t>
            </a:r>
            <a:r>
              <a:rPr lang="en-US" sz="1400" spc="100" dirty="0">
                <a:solidFill>
                  <a:schemeClr val="bg1"/>
                </a:solidFill>
                <a:latin typeface="Arial" panose="020B0604020202020204" pitchFamily="34" charset="0"/>
                <a:ea typeface="Roboto Light" panose="02000000000000000000" pitchFamily="2" charset="0"/>
                <a:cs typeface="Arial" panose="020B0604020202020204" pitchFamily="34" charset="0"/>
              </a:rPr>
              <a:t>too complex.</a:t>
            </a:r>
          </a:p>
        </p:txBody>
      </p:sp>
      <p:sp>
        <p:nvSpPr>
          <p:cNvPr id="7" name="Diamond 6"/>
          <p:cNvSpPr/>
          <p:nvPr/>
        </p:nvSpPr>
        <p:spPr>
          <a:xfrm>
            <a:off x="1330508" y="2593960"/>
            <a:ext cx="2882707" cy="2882707"/>
          </a:xfrm>
          <a:prstGeom prst="diamond">
            <a:avLst/>
          </a:prstGeom>
          <a:noFill/>
          <a:ln w="53975">
            <a:solidFill>
              <a:schemeClr val="accent4"/>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a:p>
        </p:txBody>
      </p:sp>
      <p:sp>
        <p:nvSpPr>
          <p:cNvPr id="8" name="Diamond 7"/>
          <p:cNvSpPr/>
          <p:nvPr/>
        </p:nvSpPr>
        <p:spPr>
          <a:xfrm>
            <a:off x="1298895" y="2759389"/>
            <a:ext cx="2882707" cy="2882707"/>
          </a:xfrm>
          <a:prstGeom prst="diamond">
            <a:avLst/>
          </a:prstGeom>
          <a:solidFill>
            <a:srgbClr val="00A26E"/>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a:p>
        </p:txBody>
      </p:sp>
      <p:pic>
        <p:nvPicPr>
          <p:cNvPr id="9" name="Picture 2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5182" y="3550504"/>
            <a:ext cx="1300956"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876800" y="5556699"/>
            <a:ext cx="2460625" cy="954107"/>
          </a:xfrm>
          <a:prstGeom prst="rect">
            <a:avLst/>
          </a:prstGeom>
          <a:noFill/>
        </p:spPr>
        <p:txBody>
          <a:bodyPr anchor="ctr">
            <a:spAutoFit/>
          </a:bodyPr>
          <a:lstStyle/>
          <a:p>
            <a:pPr algn="ctr" defTabSz="914217">
              <a:defRPr/>
            </a:pPr>
            <a:r>
              <a:rPr lang="en-US" sz="1400" spc="100" dirty="0" smtClean="0">
                <a:solidFill>
                  <a:schemeClr val="bg1"/>
                </a:solidFill>
                <a:latin typeface="Arial" panose="020B0604020202020204" pitchFamily="34" charset="0"/>
                <a:ea typeface="Roboto Light" panose="02000000000000000000" pitchFamily="2" charset="0"/>
                <a:cs typeface="Arial" panose="020B0604020202020204" pitchFamily="34" charset="0"/>
              </a:rPr>
              <a:t>Veterans and their families </a:t>
            </a:r>
            <a:r>
              <a:rPr lang="en-US" sz="1400" spc="100" dirty="0">
                <a:solidFill>
                  <a:schemeClr val="bg1"/>
                </a:solidFill>
                <a:latin typeface="Arial" panose="020B0604020202020204" pitchFamily="34" charset="0"/>
                <a:ea typeface="Roboto Light" panose="02000000000000000000" pitchFamily="2" charset="0"/>
                <a:cs typeface="Arial" panose="020B0604020202020204" pitchFamily="34" charset="0"/>
              </a:rPr>
              <a:t>don’t understand our programs and benefits.</a:t>
            </a:r>
          </a:p>
        </p:txBody>
      </p:sp>
      <p:sp>
        <p:nvSpPr>
          <p:cNvPr id="11" name="TextBox 10"/>
          <p:cNvSpPr txBox="1"/>
          <p:nvPr/>
        </p:nvSpPr>
        <p:spPr>
          <a:xfrm>
            <a:off x="8565357" y="5664420"/>
            <a:ext cx="2120900" cy="738664"/>
          </a:xfrm>
          <a:prstGeom prst="rect">
            <a:avLst/>
          </a:prstGeom>
          <a:noFill/>
        </p:spPr>
        <p:txBody>
          <a:bodyPr anchor="ctr">
            <a:spAutoFit/>
          </a:bodyPr>
          <a:lstStyle/>
          <a:p>
            <a:pPr algn="ctr" defTabSz="914217">
              <a:defRPr/>
            </a:pPr>
            <a:r>
              <a:rPr lang="en-US" sz="1400" spc="100" dirty="0">
                <a:solidFill>
                  <a:schemeClr val="bg1"/>
                </a:solidFill>
                <a:latin typeface="Arial" panose="020B0604020202020204" pitchFamily="34" charset="0"/>
                <a:ea typeface="Roboto" panose="02000000000000000000" pitchFamily="2" charset="0"/>
                <a:cs typeface="Arial" panose="020B0604020202020204" pitchFamily="34" charset="0"/>
              </a:rPr>
              <a:t>We’re not </a:t>
            </a:r>
            <a:r>
              <a:rPr lang="en-US" sz="1400" spc="100" dirty="0">
                <a:solidFill>
                  <a:schemeClr val="bg1"/>
                </a:solidFill>
                <a:latin typeface="Arial" panose="020B0604020202020204" pitchFamily="34" charset="0"/>
                <a:ea typeface="Roboto Light" panose="02000000000000000000" pitchFamily="2" charset="0"/>
                <a:cs typeface="Arial" panose="020B0604020202020204" pitchFamily="34" charset="0"/>
              </a:rPr>
              <a:t>communicating</a:t>
            </a:r>
            <a:r>
              <a:rPr lang="en-US" sz="1400" spc="100" dirty="0">
                <a:solidFill>
                  <a:schemeClr val="bg1"/>
                </a:solidFill>
                <a:latin typeface="Arial" panose="020B0604020202020204" pitchFamily="34" charset="0"/>
                <a:ea typeface="Roboto" panose="02000000000000000000" pitchFamily="2" charset="0"/>
                <a:cs typeface="Arial" panose="020B0604020202020204" pitchFamily="34" charset="0"/>
              </a:rPr>
              <a:t> in a consistent way.</a:t>
            </a:r>
          </a:p>
        </p:txBody>
      </p:sp>
      <p:sp>
        <p:nvSpPr>
          <p:cNvPr id="12" name="Oval 11"/>
          <p:cNvSpPr/>
          <p:nvPr/>
        </p:nvSpPr>
        <p:spPr>
          <a:xfrm>
            <a:off x="4895057" y="2824223"/>
            <a:ext cx="2297906" cy="2297113"/>
          </a:xfrm>
          <a:prstGeom prst="ellipse">
            <a:avLst/>
          </a:pr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a:p>
        </p:txBody>
      </p:sp>
      <p:sp>
        <p:nvSpPr>
          <p:cNvPr id="13" name="Oval 12"/>
          <p:cNvSpPr/>
          <p:nvPr/>
        </p:nvSpPr>
        <p:spPr>
          <a:xfrm>
            <a:off x="4958557" y="2960748"/>
            <a:ext cx="2297113" cy="2297113"/>
          </a:xfrm>
          <a:prstGeom prst="ellipse">
            <a:avLst/>
          </a:prstGeom>
          <a:solidFill>
            <a:srgbClr val="00A26E"/>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a:p>
        </p:txBody>
      </p:sp>
      <p:sp>
        <p:nvSpPr>
          <p:cNvPr id="14" name="Rounded Rectangle 13"/>
          <p:cNvSpPr/>
          <p:nvPr/>
        </p:nvSpPr>
        <p:spPr>
          <a:xfrm>
            <a:off x="8811419" y="3134579"/>
            <a:ext cx="2277269" cy="2161382"/>
          </a:xfrm>
          <a:prstGeom prst="roundRect">
            <a:avLst/>
          </a:pr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a:p>
        </p:txBody>
      </p:sp>
      <p:sp>
        <p:nvSpPr>
          <p:cNvPr id="15" name="Rounded Rectangle 14"/>
          <p:cNvSpPr/>
          <p:nvPr/>
        </p:nvSpPr>
        <p:spPr>
          <a:xfrm>
            <a:off x="8487569" y="3029011"/>
            <a:ext cx="2277269" cy="2160588"/>
          </a:xfrm>
          <a:prstGeom prst="roundRect">
            <a:avLst/>
          </a:prstGeom>
          <a:solidFill>
            <a:srgbClr val="00A26E"/>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a:p>
        </p:txBody>
      </p:sp>
      <p:pic>
        <p:nvPicPr>
          <p:cNvPr id="18"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67350" y="3550504"/>
            <a:ext cx="1129507"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91575" y="3510817"/>
            <a:ext cx="1554163" cy="119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126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45549A4B-4FF0-0442-9226-FAF5B37976B9}"/>
              </a:ext>
            </a:extLst>
          </p:cNvPr>
          <p:cNvSpPr txBox="1"/>
          <p:nvPr/>
        </p:nvSpPr>
        <p:spPr>
          <a:xfrm>
            <a:off x="938526" y="1309804"/>
            <a:ext cx="3915828" cy="1661993"/>
          </a:xfrm>
          <a:prstGeom prst="rect">
            <a:avLst/>
          </a:prstGeom>
          <a:noFill/>
        </p:spPr>
        <p:txBody>
          <a:bodyPr wrap="square" rtlCol="0">
            <a:spAutoFit/>
          </a:bodyPr>
          <a:lstStyle/>
          <a:p>
            <a:r>
              <a:rPr lang="en-US" sz="3400" spc="-150" dirty="0" smtClean="0">
                <a:solidFill>
                  <a:schemeClr val="bg1"/>
                </a:solidFill>
                <a:latin typeface="Georgia" panose="02040502050405020303" pitchFamily="18" charset="0"/>
                <a:cs typeface="Arial" panose="020B0604020202020204" pitchFamily="34" charset="0"/>
              </a:rPr>
              <a:t>We are adjusting to better meet their needs. </a:t>
            </a:r>
            <a:endParaRPr lang="en-US" sz="3400" spc="-150" dirty="0">
              <a:solidFill>
                <a:schemeClr val="bg1"/>
              </a:solidFill>
              <a:latin typeface="Georgia" panose="02040502050405020303" pitchFamily="18" charset="0"/>
              <a:cs typeface="Arial" panose="020B0604020202020204" pitchFamily="34" charset="0"/>
            </a:endParaRPr>
          </a:p>
        </p:txBody>
      </p:sp>
      <p:sp>
        <p:nvSpPr>
          <p:cNvPr id="5" name="TextBox 4">
            <a:extLst>
              <a:ext uri="{FF2B5EF4-FFF2-40B4-BE49-F238E27FC236}">
                <a16:creationId xmlns:a16="http://schemas.microsoft.com/office/drawing/2014/main" id="{76D52ED9-8EF4-3E46-8152-FD0D0A2DAC71}"/>
              </a:ext>
            </a:extLst>
          </p:cNvPr>
          <p:cNvSpPr txBox="1"/>
          <p:nvPr/>
        </p:nvSpPr>
        <p:spPr>
          <a:xfrm>
            <a:off x="1395686" y="567406"/>
            <a:ext cx="4656684" cy="246221"/>
          </a:xfrm>
          <a:prstGeom prst="rect">
            <a:avLst/>
          </a:prstGeom>
          <a:noFill/>
        </p:spPr>
        <p:txBody>
          <a:bodyPr wrap="square" rtlCol="0">
            <a:spAutoFit/>
          </a:bodyPr>
          <a:lstStyle/>
          <a:p>
            <a:r>
              <a:rPr lang="en-US" sz="1000" b="1" spc="300" dirty="0" smtClean="0">
                <a:solidFill>
                  <a:srgbClr val="EEF7D0"/>
                </a:solidFill>
                <a:latin typeface="Arial" panose="020B0604020202020204" pitchFamily="34" charset="0"/>
                <a:cs typeface="Arial" panose="020B0604020202020204" pitchFamily="34" charset="0"/>
              </a:rPr>
              <a:t>HOW WE ARE CHANGING</a:t>
            </a:r>
            <a:endParaRPr lang="en-US" sz="1000" b="1" spc="300" dirty="0">
              <a:solidFill>
                <a:srgbClr val="EEF7D0"/>
              </a:solidFill>
              <a:latin typeface="Arial" panose="020B0604020202020204" pitchFamily="34" charset="0"/>
              <a:cs typeface="Arial" panose="020B0604020202020204" pitchFamily="34" charset="0"/>
            </a:endParaRPr>
          </a:p>
        </p:txBody>
      </p:sp>
      <p:sp>
        <p:nvSpPr>
          <p:cNvPr id="17" name="Rectangle 16"/>
          <p:cNvSpPr/>
          <p:nvPr/>
        </p:nvSpPr>
        <p:spPr>
          <a:xfrm>
            <a:off x="9544061" y="3767603"/>
            <a:ext cx="1976438" cy="1976438"/>
          </a:xfrm>
          <a:prstGeom prst="rect">
            <a:avLst/>
          </a:prstGeom>
          <a:solidFill>
            <a:srgbClr val="00A26E"/>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a:latin typeface="Source Sans Pro Light" charset="0"/>
            </a:endParaRPr>
          </a:p>
        </p:txBody>
      </p:sp>
      <p:sp>
        <p:nvSpPr>
          <p:cNvPr id="20" name="Rectangle 19"/>
          <p:cNvSpPr/>
          <p:nvPr/>
        </p:nvSpPr>
        <p:spPr>
          <a:xfrm>
            <a:off x="4929992" y="3767603"/>
            <a:ext cx="1976438" cy="1976438"/>
          </a:xfrm>
          <a:prstGeom prst="rect">
            <a:avLst/>
          </a:prstGeom>
          <a:solidFill>
            <a:srgbClr val="00A26E"/>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a:latin typeface="Source Sans Pro Light" charset="0"/>
            </a:endParaRPr>
          </a:p>
        </p:txBody>
      </p:sp>
      <p:sp>
        <p:nvSpPr>
          <p:cNvPr id="21" name="Rectangle 20"/>
          <p:cNvSpPr/>
          <p:nvPr/>
        </p:nvSpPr>
        <p:spPr>
          <a:xfrm>
            <a:off x="9544061" y="1410165"/>
            <a:ext cx="1976438" cy="1977231"/>
          </a:xfrm>
          <a:prstGeom prst="rect">
            <a:avLst/>
          </a:prstGeom>
          <a:solidFill>
            <a:srgbClr val="00A26E"/>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a:latin typeface="Source Sans Pro Light" charset="0"/>
            </a:endParaRPr>
          </a:p>
        </p:txBody>
      </p:sp>
      <p:sp>
        <p:nvSpPr>
          <p:cNvPr id="22" name="Rectangle 21"/>
          <p:cNvSpPr/>
          <p:nvPr/>
        </p:nvSpPr>
        <p:spPr>
          <a:xfrm>
            <a:off x="7282667" y="1410165"/>
            <a:ext cx="1977231" cy="1977231"/>
          </a:xfrm>
          <a:prstGeom prst="rect">
            <a:avLst/>
          </a:prstGeom>
          <a:solidFill>
            <a:srgbClr val="00A26E"/>
          </a:solidFill>
          <a:ln w="28575">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a:latin typeface="Source Sans Pro Light" charset="0"/>
            </a:endParaRPr>
          </a:p>
        </p:txBody>
      </p:sp>
      <p:sp>
        <p:nvSpPr>
          <p:cNvPr id="23" name="TextBox 31"/>
          <p:cNvSpPr txBox="1">
            <a:spLocks noChangeArrowheads="1"/>
          </p:cNvSpPr>
          <p:nvPr/>
        </p:nvSpPr>
        <p:spPr bwMode="auto">
          <a:xfrm>
            <a:off x="9840805" y="5161592"/>
            <a:ext cx="138691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Roboto" panose="02000000000000000000" pitchFamily="2" charset="0"/>
              </a:defRPr>
            </a:lvl1pPr>
            <a:lvl2pPr marL="742950" indent="-285750">
              <a:defRPr sz="3600">
                <a:solidFill>
                  <a:schemeClr val="tx1"/>
                </a:solidFill>
                <a:latin typeface="Roboto" panose="02000000000000000000" pitchFamily="2" charset="0"/>
              </a:defRPr>
            </a:lvl2pPr>
            <a:lvl3pPr marL="1143000" indent="-228600">
              <a:defRPr sz="3600">
                <a:solidFill>
                  <a:schemeClr val="tx1"/>
                </a:solidFill>
                <a:latin typeface="Roboto" panose="02000000000000000000" pitchFamily="2" charset="0"/>
              </a:defRPr>
            </a:lvl3pPr>
            <a:lvl4pPr marL="1600200" indent="-228600">
              <a:defRPr sz="3600">
                <a:solidFill>
                  <a:schemeClr val="tx1"/>
                </a:solidFill>
                <a:latin typeface="Roboto" panose="02000000000000000000" pitchFamily="2" charset="0"/>
              </a:defRPr>
            </a:lvl4pPr>
            <a:lvl5pPr marL="2057400" indent="-228600">
              <a:defRPr sz="3600">
                <a:solidFill>
                  <a:schemeClr val="tx1"/>
                </a:solidFill>
                <a:latin typeface="Roboto" panose="02000000000000000000" pitchFamily="2" charset="0"/>
              </a:defRPr>
            </a:lvl5pPr>
            <a:lvl6pPr marL="2514600" indent="-228600" defTabSz="1827213" eaLnBrk="0" fontAlgn="base" hangingPunct="0">
              <a:spcBef>
                <a:spcPct val="0"/>
              </a:spcBef>
              <a:spcAft>
                <a:spcPct val="0"/>
              </a:spcAft>
              <a:defRPr sz="3600">
                <a:solidFill>
                  <a:schemeClr val="tx1"/>
                </a:solidFill>
                <a:latin typeface="Roboto" panose="02000000000000000000" pitchFamily="2" charset="0"/>
              </a:defRPr>
            </a:lvl6pPr>
            <a:lvl7pPr marL="2971800" indent="-228600" defTabSz="1827213" eaLnBrk="0" fontAlgn="base" hangingPunct="0">
              <a:spcBef>
                <a:spcPct val="0"/>
              </a:spcBef>
              <a:spcAft>
                <a:spcPct val="0"/>
              </a:spcAft>
              <a:defRPr sz="3600">
                <a:solidFill>
                  <a:schemeClr val="tx1"/>
                </a:solidFill>
                <a:latin typeface="Roboto" panose="02000000000000000000" pitchFamily="2" charset="0"/>
              </a:defRPr>
            </a:lvl7pPr>
            <a:lvl8pPr marL="3429000" indent="-228600" defTabSz="1827213" eaLnBrk="0" fontAlgn="base" hangingPunct="0">
              <a:spcBef>
                <a:spcPct val="0"/>
              </a:spcBef>
              <a:spcAft>
                <a:spcPct val="0"/>
              </a:spcAft>
              <a:defRPr sz="3600">
                <a:solidFill>
                  <a:schemeClr val="tx1"/>
                </a:solidFill>
                <a:latin typeface="Roboto" panose="02000000000000000000" pitchFamily="2" charset="0"/>
              </a:defRPr>
            </a:lvl8pPr>
            <a:lvl9pPr marL="3886200" indent="-228600" defTabSz="1827213" eaLnBrk="0" fontAlgn="base" hangingPunct="0">
              <a:spcBef>
                <a:spcPct val="0"/>
              </a:spcBef>
              <a:spcAft>
                <a:spcPct val="0"/>
              </a:spcAft>
              <a:defRPr sz="3600">
                <a:solidFill>
                  <a:schemeClr val="tx1"/>
                </a:solidFill>
                <a:latin typeface="Roboto" panose="02000000000000000000" pitchFamily="2" charset="0"/>
              </a:defRPr>
            </a:lvl9pPr>
          </a:lstStyle>
          <a:p>
            <a:pPr algn="ctr" eaLnBrk="1" hangingPunct="1"/>
            <a:r>
              <a:rPr lang="en-US" altLang="en-US" sz="1100" b="1">
                <a:solidFill>
                  <a:schemeClr val="bg1"/>
                </a:solidFill>
                <a:latin typeface="Arial" panose="020B0604020202020204" pitchFamily="34" charset="0"/>
                <a:ea typeface="Montserrat"/>
                <a:cs typeface="Arial" panose="020B0604020202020204" pitchFamily="34" charset="0"/>
              </a:rPr>
              <a:t>VISUAL IDENTITY</a:t>
            </a:r>
          </a:p>
        </p:txBody>
      </p:sp>
      <p:cxnSp>
        <p:nvCxnSpPr>
          <p:cNvPr id="24" name="Straight Connector 23"/>
          <p:cNvCxnSpPr/>
          <p:nvPr/>
        </p:nvCxnSpPr>
        <p:spPr>
          <a:xfrm>
            <a:off x="10410042" y="4963784"/>
            <a:ext cx="244475"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TextBox 35"/>
          <p:cNvSpPr txBox="1">
            <a:spLocks noChangeArrowheads="1"/>
          </p:cNvSpPr>
          <p:nvPr/>
        </p:nvSpPr>
        <p:spPr bwMode="auto">
          <a:xfrm>
            <a:off x="5270414" y="5161592"/>
            <a:ext cx="130035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Roboto" panose="02000000000000000000" pitchFamily="2" charset="0"/>
              </a:defRPr>
            </a:lvl1pPr>
            <a:lvl2pPr marL="742950" indent="-285750">
              <a:defRPr sz="3600">
                <a:solidFill>
                  <a:schemeClr val="tx1"/>
                </a:solidFill>
                <a:latin typeface="Roboto" panose="02000000000000000000" pitchFamily="2" charset="0"/>
              </a:defRPr>
            </a:lvl2pPr>
            <a:lvl3pPr marL="1143000" indent="-228600">
              <a:defRPr sz="3600">
                <a:solidFill>
                  <a:schemeClr val="tx1"/>
                </a:solidFill>
                <a:latin typeface="Roboto" panose="02000000000000000000" pitchFamily="2" charset="0"/>
              </a:defRPr>
            </a:lvl3pPr>
            <a:lvl4pPr marL="1600200" indent="-228600">
              <a:defRPr sz="3600">
                <a:solidFill>
                  <a:schemeClr val="tx1"/>
                </a:solidFill>
                <a:latin typeface="Roboto" panose="02000000000000000000" pitchFamily="2" charset="0"/>
              </a:defRPr>
            </a:lvl4pPr>
            <a:lvl5pPr marL="2057400" indent="-228600">
              <a:defRPr sz="3600">
                <a:solidFill>
                  <a:schemeClr val="tx1"/>
                </a:solidFill>
                <a:latin typeface="Roboto" panose="02000000000000000000" pitchFamily="2" charset="0"/>
              </a:defRPr>
            </a:lvl5pPr>
            <a:lvl6pPr marL="2514600" indent="-228600" defTabSz="1827213" eaLnBrk="0" fontAlgn="base" hangingPunct="0">
              <a:spcBef>
                <a:spcPct val="0"/>
              </a:spcBef>
              <a:spcAft>
                <a:spcPct val="0"/>
              </a:spcAft>
              <a:defRPr sz="3600">
                <a:solidFill>
                  <a:schemeClr val="tx1"/>
                </a:solidFill>
                <a:latin typeface="Roboto" panose="02000000000000000000" pitchFamily="2" charset="0"/>
              </a:defRPr>
            </a:lvl6pPr>
            <a:lvl7pPr marL="2971800" indent="-228600" defTabSz="1827213" eaLnBrk="0" fontAlgn="base" hangingPunct="0">
              <a:spcBef>
                <a:spcPct val="0"/>
              </a:spcBef>
              <a:spcAft>
                <a:spcPct val="0"/>
              </a:spcAft>
              <a:defRPr sz="3600">
                <a:solidFill>
                  <a:schemeClr val="tx1"/>
                </a:solidFill>
                <a:latin typeface="Roboto" panose="02000000000000000000" pitchFamily="2" charset="0"/>
              </a:defRPr>
            </a:lvl7pPr>
            <a:lvl8pPr marL="3429000" indent="-228600" defTabSz="1827213" eaLnBrk="0" fontAlgn="base" hangingPunct="0">
              <a:spcBef>
                <a:spcPct val="0"/>
              </a:spcBef>
              <a:spcAft>
                <a:spcPct val="0"/>
              </a:spcAft>
              <a:defRPr sz="3600">
                <a:solidFill>
                  <a:schemeClr val="tx1"/>
                </a:solidFill>
                <a:latin typeface="Roboto" panose="02000000000000000000" pitchFamily="2" charset="0"/>
              </a:defRPr>
            </a:lvl8pPr>
            <a:lvl9pPr marL="3886200" indent="-228600" defTabSz="1827213" eaLnBrk="0" fontAlgn="base" hangingPunct="0">
              <a:spcBef>
                <a:spcPct val="0"/>
              </a:spcBef>
              <a:spcAft>
                <a:spcPct val="0"/>
              </a:spcAft>
              <a:defRPr sz="3600">
                <a:solidFill>
                  <a:schemeClr val="tx1"/>
                </a:solidFill>
                <a:latin typeface="Roboto" panose="02000000000000000000" pitchFamily="2" charset="0"/>
              </a:defRPr>
            </a:lvl9pPr>
          </a:lstStyle>
          <a:p>
            <a:pPr algn="ctr" eaLnBrk="1" hangingPunct="1"/>
            <a:r>
              <a:rPr lang="en-US" altLang="en-US" sz="1100" b="1" dirty="0">
                <a:solidFill>
                  <a:schemeClr val="bg1"/>
                </a:solidFill>
                <a:latin typeface="Arial" panose="020B0604020202020204" pitchFamily="34" charset="0"/>
                <a:ea typeface="Montserrat"/>
                <a:cs typeface="Arial" panose="020B0604020202020204" pitchFamily="34" charset="0"/>
              </a:rPr>
              <a:t>WEB USABILITY</a:t>
            </a:r>
          </a:p>
        </p:txBody>
      </p:sp>
      <p:cxnSp>
        <p:nvCxnSpPr>
          <p:cNvPr id="26" name="Straight Connector 25"/>
          <p:cNvCxnSpPr/>
          <p:nvPr/>
        </p:nvCxnSpPr>
        <p:spPr>
          <a:xfrm>
            <a:off x="5796767" y="4963784"/>
            <a:ext cx="243681"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7253110" y="3767603"/>
            <a:ext cx="1977231" cy="1976438"/>
          </a:xfrm>
          <a:prstGeom prst="rect">
            <a:avLst/>
          </a:prstGeom>
          <a:solidFill>
            <a:srgbClr val="00A26E"/>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a:latin typeface="Source Sans Pro Light" charset="0"/>
            </a:endParaRPr>
          </a:p>
        </p:txBody>
      </p:sp>
      <p:sp>
        <p:nvSpPr>
          <p:cNvPr id="28" name="TextBox 39"/>
          <p:cNvSpPr txBox="1">
            <a:spLocks noChangeArrowheads="1"/>
          </p:cNvSpPr>
          <p:nvPr/>
        </p:nvSpPr>
        <p:spPr bwMode="auto">
          <a:xfrm>
            <a:off x="7262810" y="5161592"/>
            <a:ext cx="20217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Roboto" panose="02000000000000000000" pitchFamily="2" charset="0"/>
              </a:defRPr>
            </a:lvl1pPr>
            <a:lvl2pPr marL="742950" indent="-285750">
              <a:defRPr sz="3600">
                <a:solidFill>
                  <a:schemeClr val="tx1"/>
                </a:solidFill>
                <a:latin typeface="Roboto" panose="02000000000000000000" pitchFamily="2" charset="0"/>
              </a:defRPr>
            </a:lvl2pPr>
            <a:lvl3pPr marL="1143000" indent="-228600">
              <a:defRPr sz="3600">
                <a:solidFill>
                  <a:schemeClr val="tx1"/>
                </a:solidFill>
                <a:latin typeface="Roboto" panose="02000000000000000000" pitchFamily="2" charset="0"/>
              </a:defRPr>
            </a:lvl3pPr>
            <a:lvl4pPr marL="1600200" indent="-228600">
              <a:defRPr sz="3600">
                <a:solidFill>
                  <a:schemeClr val="tx1"/>
                </a:solidFill>
                <a:latin typeface="Roboto" panose="02000000000000000000" pitchFamily="2" charset="0"/>
              </a:defRPr>
            </a:lvl4pPr>
            <a:lvl5pPr marL="2057400" indent="-228600">
              <a:defRPr sz="3600">
                <a:solidFill>
                  <a:schemeClr val="tx1"/>
                </a:solidFill>
                <a:latin typeface="Roboto" panose="02000000000000000000" pitchFamily="2" charset="0"/>
              </a:defRPr>
            </a:lvl5pPr>
            <a:lvl6pPr marL="2514600" indent="-228600" defTabSz="1827213" eaLnBrk="0" fontAlgn="base" hangingPunct="0">
              <a:spcBef>
                <a:spcPct val="0"/>
              </a:spcBef>
              <a:spcAft>
                <a:spcPct val="0"/>
              </a:spcAft>
              <a:defRPr sz="3600">
                <a:solidFill>
                  <a:schemeClr val="tx1"/>
                </a:solidFill>
                <a:latin typeface="Roboto" panose="02000000000000000000" pitchFamily="2" charset="0"/>
              </a:defRPr>
            </a:lvl6pPr>
            <a:lvl7pPr marL="2971800" indent="-228600" defTabSz="1827213" eaLnBrk="0" fontAlgn="base" hangingPunct="0">
              <a:spcBef>
                <a:spcPct val="0"/>
              </a:spcBef>
              <a:spcAft>
                <a:spcPct val="0"/>
              </a:spcAft>
              <a:defRPr sz="3600">
                <a:solidFill>
                  <a:schemeClr val="tx1"/>
                </a:solidFill>
                <a:latin typeface="Roboto" panose="02000000000000000000" pitchFamily="2" charset="0"/>
              </a:defRPr>
            </a:lvl7pPr>
            <a:lvl8pPr marL="3429000" indent="-228600" defTabSz="1827213" eaLnBrk="0" fontAlgn="base" hangingPunct="0">
              <a:spcBef>
                <a:spcPct val="0"/>
              </a:spcBef>
              <a:spcAft>
                <a:spcPct val="0"/>
              </a:spcAft>
              <a:defRPr sz="3600">
                <a:solidFill>
                  <a:schemeClr val="tx1"/>
                </a:solidFill>
                <a:latin typeface="Roboto" panose="02000000000000000000" pitchFamily="2" charset="0"/>
              </a:defRPr>
            </a:lvl8pPr>
            <a:lvl9pPr marL="3886200" indent="-228600" defTabSz="1827213" eaLnBrk="0" fontAlgn="base" hangingPunct="0">
              <a:spcBef>
                <a:spcPct val="0"/>
              </a:spcBef>
              <a:spcAft>
                <a:spcPct val="0"/>
              </a:spcAft>
              <a:defRPr sz="3600">
                <a:solidFill>
                  <a:schemeClr val="tx1"/>
                </a:solidFill>
                <a:latin typeface="Roboto" panose="02000000000000000000" pitchFamily="2" charset="0"/>
              </a:defRPr>
            </a:lvl9pPr>
          </a:lstStyle>
          <a:p>
            <a:pPr algn="ctr" eaLnBrk="1" hangingPunct="1"/>
            <a:r>
              <a:rPr lang="en-US" altLang="en-US" sz="1100" b="1" dirty="0">
                <a:solidFill>
                  <a:schemeClr val="bg1"/>
                </a:solidFill>
                <a:latin typeface="Arial" panose="020B0604020202020204" pitchFamily="34" charset="0"/>
                <a:ea typeface="Montserrat"/>
                <a:cs typeface="Arial" panose="020B0604020202020204" pitchFamily="34" charset="0"/>
              </a:rPr>
              <a:t>SOCIAL MEDIA STRATEGY</a:t>
            </a:r>
          </a:p>
        </p:txBody>
      </p:sp>
      <p:cxnSp>
        <p:nvCxnSpPr>
          <p:cNvPr id="29" name="Straight Connector 28"/>
          <p:cNvCxnSpPr/>
          <p:nvPr/>
        </p:nvCxnSpPr>
        <p:spPr>
          <a:xfrm>
            <a:off x="8149442" y="4963784"/>
            <a:ext cx="243681"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TextBox 43"/>
          <p:cNvSpPr txBox="1">
            <a:spLocks noChangeArrowheads="1"/>
          </p:cNvSpPr>
          <p:nvPr/>
        </p:nvSpPr>
        <p:spPr bwMode="auto">
          <a:xfrm>
            <a:off x="9919351" y="2804154"/>
            <a:ext cx="12298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Roboto" panose="02000000000000000000" pitchFamily="2" charset="0"/>
              </a:defRPr>
            </a:lvl1pPr>
            <a:lvl2pPr marL="742950" indent="-285750">
              <a:defRPr sz="3600">
                <a:solidFill>
                  <a:schemeClr val="tx1"/>
                </a:solidFill>
                <a:latin typeface="Roboto" panose="02000000000000000000" pitchFamily="2" charset="0"/>
              </a:defRPr>
            </a:lvl2pPr>
            <a:lvl3pPr marL="1143000" indent="-228600">
              <a:defRPr sz="3600">
                <a:solidFill>
                  <a:schemeClr val="tx1"/>
                </a:solidFill>
                <a:latin typeface="Roboto" panose="02000000000000000000" pitchFamily="2" charset="0"/>
              </a:defRPr>
            </a:lvl3pPr>
            <a:lvl4pPr marL="1600200" indent="-228600">
              <a:defRPr sz="3600">
                <a:solidFill>
                  <a:schemeClr val="tx1"/>
                </a:solidFill>
                <a:latin typeface="Roboto" panose="02000000000000000000" pitchFamily="2" charset="0"/>
              </a:defRPr>
            </a:lvl4pPr>
            <a:lvl5pPr marL="2057400" indent="-228600">
              <a:defRPr sz="3600">
                <a:solidFill>
                  <a:schemeClr val="tx1"/>
                </a:solidFill>
                <a:latin typeface="Roboto" panose="02000000000000000000" pitchFamily="2" charset="0"/>
              </a:defRPr>
            </a:lvl5pPr>
            <a:lvl6pPr marL="2514600" indent="-228600" defTabSz="1827213" eaLnBrk="0" fontAlgn="base" hangingPunct="0">
              <a:spcBef>
                <a:spcPct val="0"/>
              </a:spcBef>
              <a:spcAft>
                <a:spcPct val="0"/>
              </a:spcAft>
              <a:defRPr sz="3600">
                <a:solidFill>
                  <a:schemeClr val="tx1"/>
                </a:solidFill>
                <a:latin typeface="Roboto" panose="02000000000000000000" pitchFamily="2" charset="0"/>
              </a:defRPr>
            </a:lvl6pPr>
            <a:lvl7pPr marL="2971800" indent="-228600" defTabSz="1827213" eaLnBrk="0" fontAlgn="base" hangingPunct="0">
              <a:spcBef>
                <a:spcPct val="0"/>
              </a:spcBef>
              <a:spcAft>
                <a:spcPct val="0"/>
              </a:spcAft>
              <a:defRPr sz="3600">
                <a:solidFill>
                  <a:schemeClr val="tx1"/>
                </a:solidFill>
                <a:latin typeface="Roboto" panose="02000000000000000000" pitchFamily="2" charset="0"/>
              </a:defRPr>
            </a:lvl7pPr>
            <a:lvl8pPr marL="3429000" indent="-228600" defTabSz="1827213" eaLnBrk="0" fontAlgn="base" hangingPunct="0">
              <a:spcBef>
                <a:spcPct val="0"/>
              </a:spcBef>
              <a:spcAft>
                <a:spcPct val="0"/>
              </a:spcAft>
              <a:defRPr sz="3600">
                <a:solidFill>
                  <a:schemeClr val="tx1"/>
                </a:solidFill>
                <a:latin typeface="Roboto" panose="02000000000000000000" pitchFamily="2" charset="0"/>
              </a:defRPr>
            </a:lvl8pPr>
            <a:lvl9pPr marL="3886200" indent="-228600" defTabSz="1827213" eaLnBrk="0" fontAlgn="base" hangingPunct="0">
              <a:spcBef>
                <a:spcPct val="0"/>
              </a:spcBef>
              <a:spcAft>
                <a:spcPct val="0"/>
              </a:spcAft>
              <a:defRPr sz="3600">
                <a:solidFill>
                  <a:schemeClr val="tx1"/>
                </a:solidFill>
                <a:latin typeface="Roboto" panose="02000000000000000000" pitchFamily="2" charset="0"/>
              </a:defRPr>
            </a:lvl9pPr>
          </a:lstStyle>
          <a:p>
            <a:pPr algn="ctr" eaLnBrk="1" hangingPunct="1"/>
            <a:r>
              <a:rPr lang="en-US" altLang="en-US" sz="1100" b="1">
                <a:solidFill>
                  <a:schemeClr val="bg1"/>
                </a:solidFill>
                <a:latin typeface="Arial" panose="020B0604020202020204" pitchFamily="34" charset="0"/>
                <a:ea typeface="Montserrat"/>
                <a:cs typeface="Arial" panose="020B0604020202020204" pitchFamily="34" charset="0"/>
              </a:rPr>
              <a:t>USER TESTING</a:t>
            </a:r>
          </a:p>
        </p:txBody>
      </p:sp>
      <p:cxnSp>
        <p:nvCxnSpPr>
          <p:cNvPr id="31" name="Straight Connector 30"/>
          <p:cNvCxnSpPr/>
          <p:nvPr/>
        </p:nvCxnSpPr>
        <p:spPr>
          <a:xfrm>
            <a:off x="10410042" y="2606346"/>
            <a:ext cx="244475"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4929992" y="1410165"/>
            <a:ext cx="1976438" cy="1977231"/>
          </a:xfrm>
          <a:prstGeom prst="rect">
            <a:avLst/>
          </a:prstGeom>
          <a:solidFill>
            <a:srgbClr val="00A26E"/>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a:latin typeface="Source Sans Pro Light" charset="0"/>
            </a:endParaRPr>
          </a:p>
        </p:txBody>
      </p:sp>
      <p:sp>
        <p:nvSpPr>
          <p:cNvPr id="33" name="TextBox 47"/>
          <p:cNvSpPr txBox="1">
            <a:spLocks noChangeArrowheads="1"/>
          </p:cNvSpPr>
          <p:nvPr/>
        </p:nvSpPr>
        <p:spPr bwMode="auto">
          <a:xfrm>
            <a:off x="5159807" y="2804154"/>
            <a:ext cx="152157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Roboto" panose="02000000000000000000" pitchFamily="2" charset="0"/>
              </a:defRPr>
            </a:lvl1pPr>
            <a:lvl2pPr marL="742950" indent="-285750">
              <a:defRPr sz="3600">
                <a:solidFill>
                  <a:schemeClr val="tx1"/>
                </a:solidFill>
                <a:latin typeface="Roboto" panose="02000000000000000000" pitchFamily="2" charset="0"/>
              </a:defRPr>
            </a:lvl2pPr>
            <a:lvl3pPr marL="1143000" indent="-228600">
              <a:defRPr sz="3600">
                <a:solidFill>
                  <a:schemeClr val="tx1"/>
                </a:solidFill>
                <a:latin typeface="Roboto" panose="02000000000000000000" pitchFamily="2" charset="0"/>
              </a:defRPr>
            </a:lvl3pPr>
            <a:lvl4pPr marL="1600200" indent="-228600">
              <a:defRPr sz="3600">
                <a:solidFill>
                  <a:schemeClr val="tx1"/>
                </a:solidFill>
                <a:latin typeface="Roboto" panose="02000000000000000000" pitchFamily="2" charset="0"/>
              </a:defRPr>
            </a:lvl4pPr>
            <a:lvl5pPr marL="2057400" indent="-228600">
              <a:defRPr sz="3600">
                <a:solidFill>
                  <a:schemeClr val="tx1"/>
                </a:solidFill>
                <a:latin typeface="Roboto" panose="02000000000000000000" pitchFamily="2" charset="0"/>
              </a:defRPr>
            </a:lvl5pPr>
            <a:lvl6pPr marL="2514600" indent="-228600" defTabSz="1827213" eaLnBrk="0" fontAlgn="base" hangingPunct="0">
              <a:spcBef>
                <a:spcPct val="0"/>
              </a:spcBef>
              <a:spcAft>
                <a:spcPct val="0"/>
              </a:spcAft>
              <a:defRPr sz="3600">
                <a:solidFill>
                  <a:schemeClr val="tx1"/>
                </a:solidFill>
                <a:latin typeface="Roboto" panose="02000000000000000000" pitchFamily="2" charset="0"/>
              </a:defRPr>
            </a:lvl6pPr>
            <a:lvl7pPr marL="2971800" indent="-228600" defTabSz="1827213" eaLnBrk="0" fontAlgn="base" hangingPunct="0">
              <a:spcBef>
                <a:spcPct val="0"/>
              </a:spcBef>
              <a:spcAft>
                <a:spcPct val="0"/>
              </a:spcAft>
              <a:defRPr sz="3600">
                <a:solidFill>
                  <a:schemeClr val="tx1"/>
                </a:solidFill>
                <a:latin typeface="Roboto" panose="02000000000000000000" pitchFamily="2" charset="0"/>
              </a:defRPr>
            </a:lvl7pPr>
            <a:lvl8pPr marL="3429000" indent="-228600" defTabSz="1827213" eaLnBrk="0" fontAlgn="base" hangingPunct="0">
              <a:spcBef>
                <a:spcPct val="0"/>
              </a:spcBef>
              <a:spcAft>
                <a:spcPct val="0"/>
              </a:spcAft>
              <a:defRPr sz="3600">
                <a:solidFill>
                  <a:schemeClr val="tx1"/>
                </a:solidFill>
                <a:latin typeface="Roboto" panose="02000000000000000000" pitchFamily="2" charset="0"/>
              </a:defRPr>
            </a:lvl8pPr>
            <a:lvl9pPr marL="3886200" indent="-228600" defTabSz="1827213" eaLnBrk="0" fontAlgn="base" hangingPunct="0">
              <a:spcBef>
                <a:spcPct val="0"/>
              </a:spcBef>
              <a:spcAft>
                <a:spcPct val="0"/>
              </a:spcAft>
              <a:defRPr sz="3600">
                <a:solidFill>
                  <a:schemeClr val="tx1"/>
                </a:solidFill>
                <a:latin typeface="Roboto" panose="02000000000000000000" pitchFamily="2" charset="0"/>
              </a:defRPr>
            </a:lvl9pPr>
          </a:lstStyle>
          <a:p>
            <a:pPr algn="ctr" eaLnBrk="1" hangingPunct="1"/>
            <a:r>
              <a:rPr lang="en-US" altLang="en-US" sz="1100" b="1" dirty="0">
                <a:solidFill>
                  <a:schemeClr val="bg1"/>
                </a:solidFill>
                <a:latin typeface="Arial" panose="020B0604020202020204" pitchFamily="34" charset="0"/>
                <a:ea typeface="Montserrat"/>
                <a:cs typeface="Arial" panose="020B0604020202020204" pitchFamily="34" charset="0"/>
              </a:rPr>
              <a:t>CLEAR LANGUAGE</a:t>
            </a:r>
          </a:p>
        </p:txBody>
      </p:sp>
      <p:cxnSp>
        <p:nvCxnSpPr>
          <p:cNvPr id="34" name="Straight Connector 33"/>
          <p:cNvCxnSpPr/>
          <p:nvPr/>
        </p:nvCxnSpPr>
        <p:spPr>
          <a:xfrm>
            <a:off x="5796767" y="2606346"/>
            <a:ext cx="243681"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Box 51"/>
          <p:cNvSpPr txBox="1">
            <a:spLocks noChangeArrowheads="1"/>
          </p:cNvSpPr>
          <p:nvPr/>
        </p:nvSpPr>
        <p:spPr bwMode="auto">
          <a:xfrm>
            <a:off x="7194286" y="2804154"/>
            <a:ext cx="215796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Roboto" panose="02000000000000000000" pitchFamily="2" charset="0"/>
              </a:defRPr>
            </a:lvl1pPr>
            <a:lvl2pPr marL="742950" indent="-285750">
              <a:defRPr sz="3600">
                <a:solidFill>
                  <a:schemeClr val="tx1"/>
                </a:solidFill>
                <a:latin typeface="Roboto" panose="02000000000000000000" pitchFamily="2" charset="0"/>
              </a:defRPr>
            </a:lvl2pPr>
            <a:lvl3pPr marL="1143000" indent="-228600">
              <a:defRPr sz="3600">
                <a:solidFill>
                  <a:schemeClr val="tx1"/>
                </a:solidFill>
                <a:latin typeface="Roboto" panose="02000000000000000000" pitchFamily="2" charset="0"/>
              </a:defRPr>
            </a:lvl3pPr>
            <a:lvl4pPr marL="1600200" indent="-228600">
              <a:defRPr sz="3600">
                <a:solidFill>
                  <a:schemeClr val="tx1"/>
                </a:solidFill>
                <a:latin typeface="Roboto" panose="02000000000000000000" pitchFamily="2" charset="0"/>
              </a:defRPr>
            </a:lvl4pPr>
            <a:lvl5pPr marL="2057400" indent="-228600">
              <a:defRPr sz="3600">
                <a:solidFill>
                  <a:schemeClr val="tx1"/>
                </a:solidFill>
                <a:latin typeface="Roboto" panose="02000000000000000000" pitchFamily="2" charset="0"/>
              </a:defRPr>
            </a:lvl5pPr>
            <a:lvl6pPr marL="2514600" indent="-228600" defTabSz="1827213" eaLnBrk="0" fontAlgn="base" hangingPunct="0">
              <a:spcBef>
                <a:spcPct val="0"/>
              </a:spcBef>
              <a:spcAft>
                <a:spcPct val="0"/>
              </a:spcAft>
              <a:defRPr sz="3600">
                <a:solidFill>
                  <a:schemeClr val="tx1"/>
                </a:solidFill>
                <a:latin typeface="Roboto" panose="02000000000000000000" pitchFamily="2" charset="0"/>
              </a:defRPr>
            </a:lvl6pPr>
            <a:lvl7pPr marL="2971800" indent="-228600" defTabSz="1827213" eaLnBrk="0" fontAlgn="base" hangingPunct="0">
              <a:spcBef>
                <a:spcPct val="0"/>
              </a:spcBef>
              <a:spcAft>
                <a:spcPct val="0"/>
              </a:spcAft>
              <a:defRPr sz="3600">
                <a:solidFill>
                  <a:schemeClr val="tx1"/>
                </a:solidFill>
                <a:latin typeface="Roboto" panose="02000000000000000000" pitchFamily="2" charset="0"/>
              </a:defRPr>
            </a:lvl7pPr>
            <a:lvl8pPr marL="3429000" indent="-228600" defTabSz="1827213" eaLnBrk="0" fontAlgn="base" hangingPunct="0">
              <a:spcBef>
                <a:spcPct val="0"/>
              </a:spcBef>
              <a:spcAft>
                <a:spcPct val="0"/>
              </a:spcAft>
              <a:defRPr sz="3600">
                <a:solidFill>
                  <a:schemeClr val="tx1"/>
                </a:solidFill>
                <a:latin typeface="Roboto" panose="02000000000000000000" pitchFamily="2" charset="0"/>
              </a:defRPr>
            </a:lvl8pPr>
            <a:lvl9pPr marL="3886200" indent="-228600" defTabSz="1827213" eaLnBrk="0" fontAlgn="base" hangingPunct="0">
              <a:spcBef>
                <a:spcPct val="0"/>
              </a:spcBef>
              <a:spcAft>
                <a:spcPct val="0"/>
              </a:spcAft>
              <a:defRPr sz="3600">
                <a:solidFill>
                  <a:schemeClr val="tx1"/>
                </a:solidFill>
                <a:latin typeface="Roboto" panose="02000000000000000000" pitchFamily="2" charset="0"/>
              </a:defRPr>
            </a:lvl9pPr>
          </a:lstStyle>
          <a:p>
            <a:pPr algn="ctr" eaLnBrk="1" hangingPunct="1"/>
            <a:r>
              <a:rPr lang="en-US" altLang="en-US" sz="1100" b="1" dirty="0">
                <a:solidFill>
                  <a:schemeClr val="bg1"/>
                </a:solidFill>
                <a:latin typeface="Arial" panose="020B0604020202020204" pitchFamily="34" charset="0"/>
                <a:ea typeface="Montserrat"/>
                <a:cs typeface="Arial" panose="020B0604020202020204" pitchFamily="34" charset="0"/>
              </a:rPr>
              <a:t>TRANSPARENT MESSAGING</a:t>
            </a:r>
          </a:p>
        </p:txBody>
      </p:sp>
      <p:cxnSp>
        <p:nvCxnSpPr>
          <p:cNvPr id="36" name="Straight Connector 35"/>
          <p:cNvCxnSpPr/>
          <p:nvPr/>
        </p:nvCxnSpPr>
        <p:spPr>
          <a:xfrm>
            <a:off x="8149442" y="2606346"/>
            <a:ext cx="243681"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37" name="Shape 2563"/>
          <p:cNvSpPr/>
          <p:nvPr/>
        </p:nvSpPr>
        <p:spPr>
          <a:xfrm>
            <a:off x="8049430" y="4186703"/>
            <a:ext cx="452438" cy="453231"/>
          </a:xfrm>
          <a:custGeom>
            <a:avLst/>
            <a:gdLst/>
            <a:ahLst/>
            <a:cxnLst>
              <a:cxn ang="0">
                <a:pos x="wd2" y="hd2"/>
              </a:cxn>
              <a:cxn ang="5400000">
                <a:pos x="wd2" y="hd2"/>
              </a:cxn>
              <a:cxn ang="10800000">
                <a:pos x="wd2" y="hd2"/>
              </a:cxn>
              <a:cxn ang="16200000">
                <a:pos x="wd2" y="hd2"/>
              </a:cxn>
            </a:cxnLst>
            <a:rect l="0" t="0" r="r" b="b"/>
            <a:pathLst>
              <a:path w="21600" h="21600" extrusionOk="0">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4354" y="17673"/>
                </a:moveTo>
                <a:lnTo>
                  <a:pt x="7369" y="13149"/>
                </a:lnTo>
                <a:lnTo>
                  <a:pt x="8875" y="15407"/>
                </a:lnTo>
                <a:cubicBezTo>
                  <a:pt x="8949" y="15584"/>
                  <a:pt x="9123" y="15709"/>
                  <a:pt x="9327" y="15709"/>
                </a:cubicBezTo>
                <a:cubicBezTo>
                  <a:pt x="9463" y="15709"/>
                  <a:pt x="9586" y="15655"/>
                  <a:pt x="9674" y="15565"/>
                </a:cubicBezTo>
                <a:lnTo>
                  <a:pt x="11198" y="14042"/>
                </a:lnTo>
                <a:lnTo>
                  <a:pt x="13376" y="17673"/>
                </a:lnTo>
                <a:cubicBezTo>
                  <a:pt x="13376" y="17673"/>
                  <a:pt x="4354" y="17673"/>
                  <a:pt x="4354" y="17673"/>
                </a:cubicBezTo>
                <a:close/>
                <a:moveTo>
                  <a:pt x="14692" y="17982"/>
                </a:moveTo>
                <a:lnTo>
                  <a:pt x="14690" y="17977"/>
                </a:lnTo>
                <a:cubicBezTo>
                  <a:pt x="14685" y="17967"/>
                  <a:pt x="14677" y="17959"/>
                  <a:pt x="14673" y="17949"/>
                </a:cubicBezTo>
                <a:lnTo>
                  <a:pt x="11747" y="13073"/>
                </a:lnTo>
                <a:lnTo>
                  <a:pt x="11745" y="13073"/>
                </a:lnTo>
                <a:cubicBezTo>
                  <a:pt x="11673" y="12892"/>
                  <a:pt x="11498" y="12764"/>
                  <a:pt x="11291" y="12764"/>
                </a:cubicBezTo>
                <a:cubicBezTo>
                  <a:pt x="11155" y="12764"/>
                  <a:pt x="11033" y="12819"/>
                  <a:pt x="10944" y="12908"/>
                </a:cubicBezTo>
                <a:lnTo>
                  <a:pt x="9397" y="14454"/>
                </a:lnTo>
                <a:lnTo>
                  <a:pt x="7816" y="12084"/>
                </a:lnTo>
                <a:cubicBezTo>
                  <a:pt x="7742" y="11907"/>
                  <a:pt x="7568" y="11782"/>
                  <a:pt x="7364" y="11782"/>
                </a:cubicBezTo>
                <a:cubicBezTo>
                  <a:pt x="7193" y="11782"/>
                  <a:pt x="7051" y="11874"/>
                  <a:pt x="6963" y="12006"/>
                </a:cubicBezTo>
                <a:lnTo>
                  <a:pt x="6955" y="12000"/>
                </a:lnTo>
                <a:lnTo>
                  <a:pt x="3028" y="17891"/>
                </a:lnTo>
                <a:lnTo>
                  <a:pt x="3036" y="17897"/>
                </a:lnTo>
                <a:cubicBezTo>
                  <a:pt x="2983" y="17974"/>
                  <a:pt x="2945" y="18063"/>
                  <a:pt x="2945" y="18164"/>
                </a:cubicBezTo>
                <a:cubicBezTo>
                  <a:pt x="2945" y="18435"/>
                  <a:pt x="3165" y="18655"/>
                  <a:pt x="3436" y="18655"/>
                </a:cubicBezTo>
                <a:lnTo>
                  <a:pt x="14236" y="18655"/>
                </a:lnTo>
                <a:cubicBezTo>
                  <a:pt x="14508" y="18655"/>
                  <a:pt x="14727" y="18435"/>
                  <a:pt x="14727" y="18164"/>
                </a:cubicBezTo>
                <a:cubicBezTo>
                  <a:pt x="14727" y="18099"/>
                  <a:pt x="14713" y="18039"/>
                  <a:pt x="14691" y="17983"/>
                </a:cubicBezTo>
                <a:cubicBezTo>
                  <a:pt x="14691" y="17983"/>
                  <a:pt x="14692" y="17982"/>
                  <a:pt x="14692" y="17982"/>
                </a:cubicBezTo>
                <a:close/>
                <a:moveTo>
                  <a:pt x="4909" y="7855"/>
                </a:moveTo>
                <a:cubicBezTo>
                  <a:pt x="5451" y="7855"/>
                  <a:pt x="5891" y="8295"/>
                  <a:pt x="5891" y="8836"/>
                </a:cubicBezTo>
                <a:cubicBezTo>
                  <a:pt x="5891" y="9379"/>
                  <a:pt x="5451" y="9818"/>
                  <a:pt x="4909" y="9818"/>
                </a:cubicBezTo>
                <a:cubicBezTo>
                  <a:pt x="4367" y="9818"/>
                  <a:pt x="3927" y="9379"/>
                  <a:pt x="3927" y="8836"/>
                </a:cubicBezTo>
                <a:cubicBezTo>
                  <a:pt x="3927" y="8295"/>
                  <a:pt x="4367" y="7855"/>
                  <a:pt x="4909" y="7855"/>
                </a:cubicBezTo>
                <a:moveTo>
                  <a:pt x="4909" y="10800"/>
                </a:moveTo>
                <a:cubicBezTo>
                  <a:pt x="5994" y="10800"/>
                  <a:pt x="6873" y="9921"/>
                  <a:pt x="6873" y="8836"/>
                </a:cubicBezTo>
                <a:cubicBezTo>
                  <a:pt x="6873" y="7752"/>
                  <a:pt x="5994" y="6873"/>
                  <a:pt x="4909" y="6873"/>
                </a:cubicBezTo>
                <a:cubicBezTo>
                  <a:pt x="3825" y="6873"/>
                  <a:pt x="2945" y="7752"/>
                  <a:pt x="2945" y="8836"/>
                </a:cubicBezTo>
                <a:cubicBezTo>
                  <a:pt x="2945" y="9921"/>
                  <a:pt x="3825" y="10800"/>
                  <a:pt x="4909" y="10800"/>
                </a:cubicBezTo>
                <a:moveTo>
                  <a:pt x="16691" y="19636"/>
                </a:moveTo>
                <a:cubicBezTo>
                  <a:pt x="16691" y="20179"/>
                  <a:pt x="16251" y="20619"/>
                  <a:pt x="15709" y="20619"/>
                </a:cubicBezTo>
                <a:lnTo>
                  <a:pt x="1964" y="20619"/>
                </a:lnTo>
                <a:cubicBezTo>
                  <a:pt x="1422" y="20619"/>
                  <a:pt x="982" y="20179"/>
                  <a:pt x="982" y="19636"/>
                </a:cubicBezTo>
                <a:lnTo>
                  <a:pt x="982" y="5891"/>
                </a:lnTo>
                <a:cubicBezTo>
                  <a:pt x="982" y="5349"/>
                  <a:pt x="1422" y="4909"/>
                  <a:pt x="1964" y="4909"/>
                </a:cubicBezTo>
                <a:lnTo>
                  <a:pt x="15709" y="4909"/>
                </a:lnTo>
                <a:cubicBezTo>
                  <a:pt x="16251" y="4909"/>
                  <a:pt x="16691" y="5349"/>
                  <a:pt x="16691" y="5891"/>
                </a:cubicBezTo>
                <a:cubicBezTo>
                  <a:pt x="16691" y="5891"/>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chemeClr val="tx1">
              <a:lumMod val="65000"/>
              <a:lumOff val="35000"/>
            </a:schemeClr>
          </a:solidFill>
          <a:ln w="12700">
            <a:solidFill>
              <a:schemeClr val="tx1">
                <a:lumMod val="65000"/>
                <a:lumOff val="35000"/>
              </a:schemeClr>
            </a:solidFill>
            <a:miter lim="400000"/>
          </a:ln>
        </p:spPr>
        <p:txBody>
          <a:bodyPr lIns="19045" tIns="19045" rIns="19045" bIns="19045" anchor="ctr"/>
          <a:lstStyle/>
          <a:p>
            <a:pPr algn="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Source Sans Pro Light" charset="0"/>
              <a:ea typeface="Source Sans Pro Light" charset="0"/>
              <a:cs typeface="Source Sans Pro Light" charset="0"/>
              <a:sym typeface="Gill Sans"/>
            </a:endParaRPr>
          </a:p>
        </p:txBody>
      </p:sp>
      <p:sp>
        <p:nvSpPr>
          <p:cNvPr id="38" name="Shape 2587"/>
          <p:cNvSpPr/>
          <p:nvPr/>
        </p:nvSpPr>
        <p:spPr>
          <a:xfrm>
            <a:off x="10287805" y="4135903"/>
            <a:ext cx="510381" cy="510381"/>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tx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Source Sans Pro Light" charset="0"/>
              <a:ea typeface="Source Sans Pro Light" charset="0"/>
              <a:cs typeface="Source Sans Pro Light" charset="0"/>
              <a:sym typeface="Gill Sans"/>
            </a:endParaRPr>
          </a:p>
        </p:txBody>
      </p:sp>
      <p:sp>
        <p:nvSpPr>
          <p:cNvPr id="39" name="Shape 2532"/>
          <p:cNvSpPr/>
          <p:nvPr/>
        </p:nvSpPr>
        <p:spPr>
          <a:xfrm>
            <a:off x="5706280" y="1840378"/>
            <a:ext cx="460375" cy="562769"/>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7" y="20618"/>
                  <a:pt x="1200" y="20179"/>
                  <a:pt x="1200" y="19636"/>
                </a:cubicBezTo>
                <a:lnTo>
                  <a:pt x="1200" y="1964"/>
                </a:lnTo>
                <a:cubicBezTo>
                  <a:pt x="1200" y="1422"/>
                  <a:pt x="1737" y="982"/>
                  <a:pt x="2400" y="982"/>
                </a:cubicBezTo>
                <a:lnTo>
                  <a:pt x="13200" y="982"/>
                </a:lnTo>
                <a:lnTo>
                  <a:pt x="13200" y="5891"/>
                </a:lnTo>
                <a:cubicBezTo>
                  <a:pt x="13200" y="6433"/>
                  <a:pt x="13738" y="6873"/>
                  <a:pt x="14400" y="6873"/>
                </a:cubicBezTo>
                <a:lnTo>
                  <a:pt x="20400" y="6873"/>
                </a:lnTo>
                <a:cubicBezTo>
                  <a:pt x="20400" y="6873"/>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4800" y="8836"/>
                </a:moveTo>
                <a:cubicBezTo>
                  <a:pt x="4800" y="9108"/>
                  <a:pt x="5068" y="9327"/>
                  <a:pt x="5400" y="9327"/>
                </a:cubicBezTo>
                <a:lnTo>
                  <a:pt x="16200" y="9327"/>
                </a:lnTo>
                <a:cubicBezTo>
                  <a:pt x="16532" y="9327"/>
                  <a:pt x="16800" y="9108"/>
                  <a:pt x="16800" y="8836"/>
                </a:cubicBezTo>
                <a:cubicBezTo>
                  <a:pt x="16800" y="8566"/>
                  <a:pt x="16532" y="8345"/>
                  <a:pt x="16200" y="8345"/>
                </a:cubicBezTo>
                <a:lnTo>
                  <a:pt x="5400" y="8345"/>
                </a:lnTo>
                <a:cubicBezTo>
                  <a:pt x="5068" y="8345"/>
                  <a:pt x="4800" y="8566"/>
                  <a:pt x="4800" y="8836"/>
                </a:cubicBezTo>
                <a:moveTo>
                  <a:pt x="16200" y="12273"/>
                </a:moveTo>
                <a:lnTo>
                  <a:pt x="5400" y="12273"/>
                </a:lnTo>
                <a:cubicBezTo>
                  <a:pt x="5068" y="12273"/>
                  <a:pt x="4800" y="12493"/>
                  <a:pt x="4800" y="12764"/>
                </a:cubicBezTo>
                <a:cubicBezTo>
                  <a:pt x="4800" y="13035"/>
                  <a:pt x="5068" y="13255"/>
                  <a:pt x="5400" y="13255"/>
                </a:cubicBezTo>
                <a:lnTo>
                  <a:pt x="16200" y="13255"/>
                </a:lnTo>
                <a:cubicBezTo>
                  <a:pt x="16532" y="13255"/>
                  <a:pt x="16800" y="13035"/>
                  <a:pt x="16800" y="12764"/>
                </a:cubicBezTo>
                <a:cubicBezTo>
                  <a:pt x="16800" y="12493"/>
                  <a:pt x="16532" y="12273"/>
                  <a:pt x="16200" y="12273"/>
                </a:cubicBezTo>
                <a:moveTo>
                  <a:pt x="5400" y="5400"/>
                </a:moveTo>
                <a:lnTo>
                  <a:pt x="8400" y="5400"/>
                </a:lnTo>
                <a:cubicBezTo>
                  <a:pt x="8732" y="5400"/>
                  <a:pt x="9000" y="5181"/>
                  <a:pt x="9000" y="4909"/>
                </a:cubicBezTo>
                <a:cubicBezTo>
                  <a:pt x="9000" y="4638"/>
                  <a:pt x="8732" y="4418"/>
                  <a:pt x="8400" y="4418"/>
                </a:cubicBezTo>
                <a:lnTo>
                  <a:pt x="5400" y="4418"/>
                </a:lnTo>
                <a:cubicBezTo>
                  <a:pt x="5068" y="4418"/>
                  <a:pt x="4800" y="4638"/>
                  <a:pt x="4800" y="4909"/>
                </a:cubicBezTo>
                <a:cubicBezTo>
                  <a:pt x="4800" y="5181"/>
                  <a:pt x="5068" y="5400"/>
                  <a:pt x="5400" y="5400"/>
                </a:cubicBezTo>
                <a:moveTo>
                  <a:pt x="12600" y="16200"/>
                </a:moveTo>
                <a:lnTo>
                  <a:pt x="5400" y="16200"/>
                </a:lnTo>
                <a:cubicBezTo>
                  <a:pt x="5068" y="16200"/>
                  <a:pt x="4800" y="16420"/>
                  <a:pt x="4800" y="16691"/>
                </a:cubicBezTo>
                <a:cubicBezTo>
                  <a:pt x="4800" y="16962"/>
                  <a:pt x="5068" y="17182"/>
                  <a:pt x="5400" y="17182"/>
                </a:cubicBezTo>
                <a:lnTo>
                  <a:pt x="12600" y="17182"/>
                </a:lnTo>
                <a:cubicBezTo>
                  <a:pt x="12932" y="17182"/>
                  <a:pt x="13200" y="16962"/>
                  <a:pt x="13200" y="16691"/>
                </a:cubicBezTo>
                <a:cubicBezTo>
                  <a:pt x="13200" y="16420"/>
                  <a:pt x="12932" y="16200"/>
                  <a:pt x="12600" y="162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Source Sans Pro Light" charset="0"/>
              <a:ea typeface="Source Sans Pro Light" charset="0"/>
              <a:cs typeface="Source Sans Pro Light" charset="0"/>
              <a:sym typeface="Gill Sans"/>
            </a:endParaRPr>
          </a:p>
        </p:txBody>
      </p:sp>
      <p:sp>
        <p:nvSpPr>
          <p:cNvPr id="40" name="Shape 2554"/>
          <p:cNvSpPr/>
          <p:nvPr/>
        </p:nvSpPr>
        <p:spPr>
          <a:xfrm>
            <a:off x="7992280" y="1840378"/>
            <a:ext cx="591344" cy="537369"/>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Source Sans Pro Light" charset="0"/>
              <a:ea typeface="Source Sans Pro Light" charset="0"/>
              <a:cs typeface="Source Sans Pro Light" charset="0"/>
              <a:sym typeface="Gill Sans"/>
            </a:endParaRPr>
          </a:p>
        </p:txBody>
      </p:sp>
      <p:sp>
        <p:nvSpPr>
          <p:cNvPr id="41" name="Shape 2540"/>
          <p:cNvSpPr/>
          <p:nvPr/>
        </p:nvSpPr>
        <p:spPr>
          <a:xfrm>
            <a:off x="10306061" y="1883240"/>
            <a:ext cx="478632" cy="478631"/>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Source Sans Pro Light" charset="0"/>
              <a:ea typeface="Source Sans Pro Light" charset="0"/>
              <a:cs typeface="Source Sans Pro Light" charset="0"/>
              <a:sym typeface="Gill Sans"/>
            </a:endParaRPr>
          </a:p>
        </p:txBody>
      </p:sp>
      <p:sp>
        <p:nvSpPr>
          <p:cNvPr id="42" name="Shape 2645"/>
          <p:cNvSpPr/>
          <p:nvPr/>
        </p:nvSpPr>
        <p:spPr>
          <a:xfrm>
            <a:off x="5606267" y="4231153"/>
            <a:ext cx="632619" cy="459581"/>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Source Sans Pro Light" charset="0"/>
              <a:ea typeface="Source Sans Pro Light" charset="0"/>
              <a:cs typeface="Source Sans Pro Light" charset="0"/>
              <a:sym typeface="Gill Sans"/>
            </a:endParaRPr>
          </a:p>
        </p:txBody>
      </p:sp>
      <p:sp>
        <p:nvSpPr>
          <p:cNvPr id="43" name="Subtitle 2"/>
          <p:cNvSpPr txBox="1">
            <a:spLocks/>
          </p:cNvSpPr>
          <p:nvPr/>
        </p:nvSpPr>
        <p:spPr>
          <a:xfrm>
            <a:off x="1672598" y="3773176"/>
            <a:ext cx="2255250" cy="1605602"/>
          </a:xfrm>
          <a:prstGeom prst="rect">
            <a:avLst/>
          </a:prstGeom>
        </p:spPr>
        <p:txBody>
          <a:bodyPr wrap="square" lIns="108745" tIns="54373" rIns="108745" bIns="54373">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buClr>
                <a:schemeClr val="accent2"/>
              </a:buClr>
              <a:buFont typeface="Wingdings" panose="05000000000000000000" pitchFamily="2" charset="2"/>
              <a:buChar char="§"/>
              <a:defRPr/>
            </a:pPr>
            <a:r>
              <a:rPr lang="en-US" sz="1800" dirty="0" smtClean="0">
                <a:solidFill>
                  <a:schemeClr val="bg1"/>
                </a:solidFill>
                <a:latin typeface="Arial" panose="020B0604020202020204" pitchFamily="34" charset="0"/>
                <a:cs typeface="Arial" panose="020B0604020202020204" pitchFamily="34" charset="0"/>
              </a:rPr>
              <a:t>More </a:t>
            </a:r>
            <a:r>
              <a:rPr lang="en-US" sz="1800" dirty="0">
                <a:solidFill>
                  <a:schemeClr val="bg1"/>
                </a:solidFill>
                <a:latin typeface="Arial" panose="020B0604020202020204" pitchFamily="34" charset="0"/>
                <a:cs typeface="Arial" panose="020B0604020202020204" pitchFamily="34" charset="0"/>
              </a:rPr>
              <a:t>consistent</a:t>
            </a:r>
          </a:p>
          <a:p>
            <a:pPr marL="171450" indent="-171450" algn="l">
              <a:buClr>
                <a:schemeClr val="accent2"/>
              </a:buClr>
              <a:buFont typeface="Wingdings" panose="05000000000000000000" pitchFamily="2" charset="2"/>
              <a:buChar char="§"/>
              <a:defRPr/>
            </a:pPr>
            <a:r>
              <a:rPr lang="en-US" sz="1800" dirty="0" smtClean="0">
                <a:solidFill>
                  <a:schemeClr val="bg1"/>
                </a:solidFill>
                <a:latin typeface="Arial" panose="020B0604020202020204" pitchFamily="34" charset="0"/>
                <a:cs typeface="Arial" panose="020B0604020202020204" pitchFamily="34" charset="0"/>
              </a:rPr>
              <a:t>More </a:t>
            </a:r>
            <a:r>
              <a:rPr lang="en-US" sz="1800" dirty="0">
                <a:solidFill>
                  <a:schemeClr val="bg1"/>
                </a:solidFill>
                <a:latin typeface="Arial" panose="020B0604020202020204" pitchFamily="34" charset="0"/>
                <a:cs typeface="Arial" panose="020B0604020202020204" pitchFamily="34" charset="0"/>
              </a:rPr>
              <a:t>concise </a:t>
            </a:r>
          </a:p>
          <a:p>
            <a:pPr marL="171450" indent="-171450" algn="l">
              <a:buClr>
                <a:schemeClr val="accent2"/>
              </a:buClr>
              <a:buFont typeface="Wingdings" panose="05000000000000000000" pitchFamily="2" charset="2"/>
              <a:buChar char="§"/>
              <a:defRPr/>
            </a:pPr>
            <a:r>
              <a:rPr lang="en-US" sz="1800" dirty="0" smtClean="0">
                <a:solidFill>
                  <a:schemeClr val="bg1"/>
                </a:solidFill>
                <a:latin typeface="Arial" panose="020B0604020202020204" pitchFamily="34" charset="0"/>
                <a:cs typeface="Arial" panose="020B0604020202020204" pitchFamily="34" charset="0"/>
              </a:rPr>
              <a:t>More </a:t>
            </a:r>
            <a:r>
              <a:rPr lang="en-US" sz="1800" dirty="0">
                <a:solidFill>
                  <a:schemeClr val="bg1"/>
                </a:solidFill>
                <a:latin typeface="Arial" panose="020B0604020202020204" pitchFamily="34" charset="0"/>
                <a:cs typeface="Arial" panose="020B0604020202020204" pitchFamily="34" charset="0"/>
              </a:rPr>
              <a:t>responsive</a:t>
            </a:r>
          </a:p>
          <a:p>
            <a:pPr marL="171450" indent="-171450" algn="l">
              <a:buClr>
                <a:schemeClr val="accent2"/>
              </a:buClr>
              <a:buFont typeface="Wingdings" panose="05000000000000000000" pitchFamily="2" charset="2"/>
              <a:buChar char="§"/>
              <a:defRPr/>
            </a:pPr>
            <a:r>
              <a:rPr lang="en-US" sz="1800" dirty="0" smtClean="0">
                <a:solidFill>
                  <a:schemeClr val="bg1"/>
                </a:solidFill>
                <a:latin typeface="Arial" panose="020B0604020202020204" pitchFamily="34" charset="0"/>
                <a:cs typeface="Arial" panose="020B0604020202020204" pitchFamily="34" charset="0"/>
              </a:rPr>
              <a:t>More </a:t>
            </a:r>
            <a:r>
              <a:rPr lang="en-US" sz="1800" dirty="0">
                <a:solidFill>
                  <a:schemeClr val="bg1"/>
                </a:solidFill>
                <a:latin typeface="Arial" panose="020B0604020202020204" pitchFamily="34" charset="0"/>
                <a:cs typeface="Arial" panose="020B0604020202020204" pitchFamily="34" charset="0"/>
              </a:rPr>
              <a:t>adaptable </a:t>
            </a:r>
          </a:p>
        </p:txBody>
      </p:sp>
    </p:spTree>
    <p:extLst>
      <p:ext uri="{BB962C8B-B14F-4D97-AF65-F5344CB8AC3E}">
        <p14:creationId xmlns:p14="http://schemas.microsoft.com/office/powerpoint/2010/main" val="211253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6D52ED9-8EF4-3E46-8152-FD0D0A2DAC71}"/>
              </a:ext>
            </a:extLst>
          </p:cNvPr>
          <p:cNvSpPr txBox="1"/>
          <p:nvPr/>
        </p:nvSpPr>
        <p:spPr>
          <a:xfrm>
            <a:off x="1395686" y="567406"/>
            <a:ext cx="4656684" cy="246221"/>
          </a:xfrm>
          <a:prstGeom prst="rect">
            <a:avLst/>
          </a:prstGeom>
          <a:noFill/>
        </p:spPr>
        <p:txBody>
          <a:bodyPr wrap="square" rtlCol="0">
            <a:spAutoFit/>
          </a:bodyPr>
          <a:lstStyle/>
          <a:p>
            <a:r>
              <a:rPr lang="en-US" sz="1000" b="1" spc="300" dirty="0" smtClean="0">
                <a:solidFill>
                  <a:srgbClr val="EEF7D0"/>
                </a:solidFill>
                <a:latin typeface="Arial" panose="020B0604020202020204" pitchFamily="34" charset="0"/>
                <a:cs typeface="Arial" panose="020B0604020202020204" pitchFamily="34" charset="0"/>
              </a:rPr>
              <a:t>OUR VISION GOING FORWARD</a:t>
            </a:r>
            <a:endParaRPr lang="en-US" sz="1000" b="1" spc="300" dirty="0">
              <a:solidFill>
                <a:srgbClr val="EEF7D0"/>
              </a:solidFill>
              <a:latin typeface="Arial" panose="020B0604020202020204" pitchFamily="34" charset="0"/>
              <a:cs typeface="Arial" panose="020B0604020202020204" pitchFamily="34" charset="0"/>
            </a:endParaRPr>
          </a:p>
        </p:txBody>
      </p:sp>
      <p:sp>
        <p:nvSpPr>
          <p:cNvPr id="44" name="TextBox 5"/>
          <p:cNvSpPr txBox="1">
            <a:spLocks noChangeArrowheads="1"/>
          </p:cNvSpPr>
          <p:nvPr/>
        </p:nvSpPr>
        <p:spPr bwMode="auto">
          <a:xfrm>
            <a:off x="1636065" y="1705387"/>
            <a:ext cx="97409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Roboto" panose="02000000000000000000" pitchFamily="2" charset="0"/>
              </a:defRPr>
            </a:lvl1pPr>
            <a:lvl2pPr marL="742950" indent="-285750">
              <a:defRPr sz="3600">
                <a:solidFill>
                  <a:schemeClr val="tx1"/>
                </a:solidFill>
                <a:latin typeface="Roboto" panose="02000000000000000000" pitchFamily="2" charset="0"/>
              </a:defRPr>
            </a:lvl2pPr>
            <a:lvl3pPr marL="1143000" indent="-228600">
              <a:defRPr sz="3600">
                <a:solidFill>
                  <a:schemeClr val="tx1"/>
                </a:solidFill>
                <a:latin typeface="Roboto" panose="02000000000000000000" pitchFamily="2" charset="0"/>
              </a:defRPr>
            </a:lvl3pPr>
            <a:lvl4pPr marL="1600200" indent="-228600">
              <a:defRPr sz="3600">
                <a:solidFill>
                  <a:schemeClr val="tx1"/>
                </a:solidFill>
                <a:latin typeface="Roboto" panose="02000000000000000000" pitchFamily="2" charset="0"/>
              </a:defRPr>
            </a:lvl4pPr>
            <a:lvl5pPr marL="2057400" indent="-228600">
              <a:defRPr sz="3600">
                <a:solidFill>
                  <a:schemeClr val="tx1"/>
                </a:solidFill>
                <a:latin typeface="Roboto" panose="02000000000000000000" pitchFamily="2" charset="0"/>
              </a:defRPr>
            </a:lvl5pPr>
            <a:lvl6pPr marL="2514600" indent="-228600" defTabSz="1827213" eaLnBrk="0" fontAlgn="base" hangingPunct="0">
              <a:spcBef>
                <a:spcPct val="0"/>
              </a:spcBef>
              <a:spcAft>
                <a:spcPct val="0"/>
              </a:spcAft>
              <a:defRPr sz="3600">
                <a:solidFill>
                  <a:schemeClr val="tx1"/>
                </a:solidFill>
                <a:latin typeface="Roboto" panose="02000000000000000000" pitchFamily="2" charset="0"/>
              </a:defRPr>
            </a:lvl6pPr>
            <a:lvl7pPr marL="2971800" indent="-228600" defTabSz="1827213" eaLnBrk="0" fontAlgn="base" hangingPunct="0">
              <a:spcBef>
                <a:spcPct val="0"/>
              </a:spcBef>
              <a:spcAft>
                <a:spcPct val="0"/>
              </a:spcAft>
              <a:defRPr sz="3600">
                <a:solidFill>
                  <a:schemeClr val="tx1"/>
                </a:solidFill>
                <a:latin typeface="Roboto" panose="02000000000000000000" pitchFamily="2" charset="0"/>
              </a:defRPr>
            </a:lvl7pPr>
            <a:lvl8pPr marL="3429000" indent="-228600" defTabSz="1827213" eaLnBrk="0" fontAlgn="base" hangingPunct="0">
              <a:spcBef>
                <a:spcPct val="0"/>
              </a:spcBef>
              <a:spcAft>
                <a:spcPct val="0"/>
              </a:spcAft>
              <a:defRPr sz="3600">
                <a:solidFill>
                  <a:schemeClr val="tx1"/>
                </a:solidFill>
                <a:latin typeface="Roboto" panose="02000000000000000000" pitchFamily="2" charset="0"/>
              </a:defRPr>
            </a:lvl8pPr>
            <a:lvl9pPr marL="3886200" indent="-228600" defTabSz="1827213" eaLnBrk="0" fontAlgn="base" hangingPunct="0">
              <a:spcBef>
                <a:spcPct val="0"/>
              </a:spcBef>
              <a:spcAft>
                <a:spcPct val="0"/>
              </a:spcAft>
              <a:defRPr sz="3600">
                <a:solidFill>
                  <a:schemeClr val="tx1"/>
                </a:solidFill>
                <a:latin typeface="Roboto" panose="02000000000000000000" pitchFamily="2" charset="0"/>
              </a:defRPr>
            </a:lvl9pPr>
          </a:lstStyle>
          <a:p>
            <a:pPr eaLnBrk="1" hangingPunct="1"/>
            <a:r>
              <a:rPr lang="en-US" altLang="en-US" sz="1250" dirty="0">
                <a:solidFill>
                  <a:schemeClr val="bg1"/>
                </a:solidFill>
                <a:latin typeface="Arial" panose="020B0604020202020204" pitchFamily="34" charset="0"/>
                <a:ea typeface="Roboto Light" panose="02000000000000000000" pitchFamily="2" charset="0"/>
                <a:cs typeface="Arial" panose="020B0604020202020204" pitchFamily="34" charset="0"/>
              </a:rPr>
              <a:t>We </a:t>
            </a:r>
            <a:r>
              <a:rPr lang="en-US" altLang="en-US" sz="1250" dirty="0" smtClean="0">
                <a:solidFill>
                  <a:schemeClr val="bg1"/>
                </a:solidFill>
                <a:latin typeface="Arial" panose="020B0604020202020204" pitchFamily="34" charset="0"/>
                <a:ea typeface="Roboto Light" panose="02000000000000000000" pitchFamily="2" charset="0"/>
                <a:cs typeface="Arial" panose="020B0604020202020204" pitchFamily="34" charset="0"/>
              </a:rPr>
              <a:t>launched new programs in April 2018, and Pension for Life took effect on 1 April 2019. We have been communicating with Veterans and their families about these programs regularly over </a:t>
            </a:r>
            <a:r>
              <a:rPr lang="en-US" altLang="en-US" sz="1250" dirty="0">
                <a:solidFill>
                  <a:schemeClr val="bg1"/>
                </a:solidFill>
                <a:latin typeface="Arial" panose="020B0604020202020204" pitchFamily="34" charset="0"/>
                <a:ea typeface="Roboto Light" panose="02000000000000000000" pitchFamily="2" charset="0"/>
                <a:cs typeface="Arial" panose="020B0604020202020204" pitchFamily="34" charset="0"/>
              </a:rPr>
              <a:t>the last </a:t>
            </a:r>
            <a:r>
              <a:rPr lang="en-US" altLang="en-US" sz="1250" dirty="0" smtClean="0">
                <a:solidFill>
                  <a:schemeClr val="bg1"/>
                </a:solidFill>
                <a:latin typeface="Arial" panose="020B0604020202020204" pitchFamily="34" charset="0"/>
                <a:ea typeface="Roboto Light" panose="02000000000000000000" pitchFamily="2" charset="0"/>
                <a:cs typeface="Arial" panose="020B0604020202020204" pitchFamily="34" charset="0"/>
              </a:rPr>
              <a:t>year. We </a:t>
            </a:r>
            <a:r>
              <a:rPr lang="en-US" altLang="en-US" sz="1250" dirty="0">
                <a:solidFill>
                  <a:schemeClr val="bg1"/>
                </a:solidFill>
                <a:latin typeface="Arial" panose="020B0604020202020204" pitchFamily="34" charset="0"/>
                <a:ea typeface="Roboto Light" panose="02000000000000000000" pitchFamily="2" charset="0"/>
                <a:cs typeface="Arial" panose="020B0604020202020204" pitchFamily="34" charset="0"/>
              </a:rPr>
              <a:t>must </a:t>
            </a:r>
            <a:r>
              <a:rPr lang="en-US" altLang="en-US" sz="1250" dirty="0" smtClean="0">
                <a:solidFill>
                  <a:schemeClr val="bg1"/>
                </a:solidFill>
                <a:latin typeface="Arial" panose="020B0604020202020204" pitchFamily="34" charset="0"/>
                <a:ea typeface="Roboto Light" panose="02000000000000000000" pitchFamily="2" charset="0"/>
                <a:cs typeface="Arial" panose="020B0604020202020204" pitchFamily="34" charset="0"/>
              </a:rPr>
              <a:t>continue to offer you clear, helpful information</a:t>
            </a:r>
            <a:r>
              <a:rPr lang="en-US" altLang="en-US" sz="1250" dirty="0">
                <a:solidFill>
                  <a:schemeClr val="bg1"/>
                </a:solidFill>
                <a:latin typeface="Arial" panose="020B0604020202020204" pitchFamily="34" charset="0"/>
                <a:ea typeface="Roboto Light" panose="02000000000000000000" pitchFamily="2" charset="0"/>
                <a:cs typeface="Arial" panose="020B0604020202020204" pitchFamily="34" charset="0"/>
              </a:rPr>
              <a:t>.</a:t>
            </a:r>
          </a:p>
        </p:txBody>
      </p:sp>
      <p:sp>
        <p:nvSpPr>
          <p:cNvPr id="45" name="Rectangle 6"/>
          <p:cNvSpPr>
            <a:spLocks noChangeArrowheads="1"/>
          </p:cNvSpPr>
          <p:nvPr/>
        </p:nvSpPr>
        <p:spPr bwMode="auto">
          <a:xfrm>
            <a:off x="1636065" y="1440274"/>
            <a:ext cx="5827236" cy="3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Roboto" panose="02000000000000000000" pitchFamily="2" charset="0"/>
              </a:defRPr>
            </a:lvl1pPr>
            <a:lvl2pPr marL="742950" indent="-285750">
              <a:defRPr sz="3600">
                <a:solidFill>
                  <a:schemeClr val="tx1"/>
                </a:solidFill>
                <a:latin typeface="Roboto" panose="02000000000000000000" pitchFamily="2" charset="0"/>
              </a:defRPr>
            </a:lvl2pPr>
            <a:lvl3pPr marL="1143000" indent="-228600">
              <a:defRPr sz="3600">
                <a:solidFill>
                  <a:schemeClr val="tx1"/>
                </a:solidFill>
                <a:latin typeface="Roboto" panose="02000000000000000000" pitchFamily="2" charset="0"/>
              </a:defRPr>
            </a:lvl3pPr>
            <a:lvl4pPr marL="1600200" indent="-228600">
              <a:defRPr sz="3600">
                <a:solidFill>
                  <a:schemeClr val="tx1"/>
                </a:solidFill>
                <a:latin typeface="Roboto" panose="02000000000000000000" pitchFamily="2" charset="0"/>
              </a:defRPr>
            </a:lvl4pPr>
            <a:lvl5pPr marL="2057400" indent="-228600">
              <a:defRPr sz="3600">
                <a:solidFill>
                  <a:schemeClr val="tx1"/>
                </a:solidFill>
                <a:latin typeface="Roboto" panose="02000000000000000000" pitchFamily="2" charset="0"/>
              </a:defRPr>
            </a:lvl5pPr>
            <a:lvl6pPr marL="2514600" indent="-228600" defTabSz="1827213" eaLnBrk="0" fontAlgn="base" hangingPunct="0">
              <a:spcBef>
                <a:spcPct val="0"/>
              </a:spcBef>
              <a:spcAft>
                <a:spcPct val="0"/>
              </a:spcAft>
              <a:defRPr sz="3600">
                <a:solidFill>
                  <a:schemeClr val="tx1"/>
                </a:solidFill>
                <a:latin typeface="Roboto" panose="02000000000000000000" pitchFamily="2" charset="0"/>
              </a:defRPr>
            </a:lvl6pPr>
            <a:lvl7pPr marL="2971800" indent="-228600" defTabSz="1827213" eaLnBrk="0" fontAlgn="base" hangingPunct="0">
              <a:spcBef>
                <a:spcPct val="0"/>
              </a:spcBef>
              <a:spcAft>
                <a:spcPct val="0"/>
              </a:spcAft>
              <a:defRPr sz="3600">
                <a:solidFill>
                  <a:schemeClr val="tx1"/>
                </a:solidFill>
                <a:latin typeface="Roboto" panose="02000000000000000000" pitchFamily="2" charset="0"/>
              </a:defRPr>
            </a:lvl7pPr>
            <a:lvl8pPr marL="3429000" indent="-228600" defTabSz="1827213" eaLnBrk="0" fontAlgn="base" hangingPunct="0">
              <a:spcBef>
                <a:spcPct val="0"/>
              </a:spcBef>
              <a:spcAft>
                <a:spcPct val="0"/>
              </a:spcAft>
              <a:defRPr sz="3600">
                <a:solidFill>
                  <a:schemeClr val="tx1"/>
                </a:solidFill>
                <a:latin typeface="Roboto" panose="02000000000000000000" pitchFamily="2" charset="0"/>
              </a:defRPr>
            </a:lvl8pPr>
            <a:lvl9pPr marL="3886200" indent="-228600" defTabSz="1827213" eaLnBrk="0" fontAlgn="base" hangingPunct="0">
              <a:spcBef>
                <a:spcPct val="0"/>
              </a:spcBef>
              <a:spcAft>
                <a:spcPct val="0"/>
              </a:spcAft>
              <a:defRPr sz="3600">
                <a:solidFill>
                  <a:schemeClr val="tx1"/>
                </a:solidFill>
                <a:latin typeface="Roboto" panose="02000000000000000000" pitchFamily="2" charset="0"/>
              </a:defRPr>
            </a:lvl9pPr>
          </a:lstStyle>
          <a:p>
            <a:pPr eaLnBrk="1" hangingPunct="1"/>
            <a:r>
              <a:rPr lang="en-US" altLang="en-US" sz="1750" b="1" dirty="0" smtClean="0">
                <a:solidFill>
                  <a:schemeClr val="bg1"/>
                </a:solidFill>
                <a:latin typeface="Arial" panose="020B0604020202020204" pitchFamily="34" charset="0"/>
                <a:ea typeface="Montserrat"/>
                <a:cs typeface="Arial" panose="020B0604020202020204" pitchFamily="34" charset="0"/>
              </a:rPr>
              <a:t>Focus </a:t>
            </a:r>
            <a:r>
              <a:rPr lang="en-US" altLang="en-US" sz="1750" b="1" dirty="0">
                <a:solidFill>
                  <a:schemeClr val="bg1"/>
                </a:solidFill>
                <a:latin typeface="Arial" panose="020B0604020202020204" pitchFamily="34" charset="0"/>
                <a:ea typeface="Montserrat"/>
                <a:cs typeface="Arial" panose="020B0604020202020204" pitchFamily="34" charset="0"/>
              </a:rPr>
              <a:t>on </a:t>
            </a:r>
            <a:r>
              <a:rPr lang="en-US" altLang="en-US" sz="1750" b="1" dirty="0" smtClean="0">
                <a:solidFill>
                  <a:schemeClr val="bg1"/>
                </a:solidFill>
                <a:latin typeface="Arial" panose="020B0604020202020204" pitchFamily="34" charset="0"/>
                <a:ea typeface="Montserrat"/>
                <a:cs typeface="Arial" panose="020B0604020202020204" pitchFamily="34" charset="0"/>
              </a:rPr>
              <a:t>the outcomes of our benefits and services </a:t>
            </a:r>
            <a:endParaRPr lang="en-US" altLang="en-US" sz="1750" b="1" dirty="0">
              <a:solidFill>
                <a:schemeClr val="bg1"/>
              </a:solidFill>
              <a:latin typeface="Arial" panose="020B0604020202020204" pitchFamily="34" charset="0"/>
              <a:ea typeface="Montserrat"/>
              <a:cs typeface="Arial" panose="020B0604020202020204" pitchFamily="34" charset="0"/>
            </a:endParaRPr>
          </a:p>
        </p:txBody>
      </p:sp>
      <p:sp>
        <p:nvSpPr>
          <p:cNvPr id="46" name="TextBox 8"/>
          <p:cNvSpPr txBox="1">
            <a:spLocks noChangeArrowheads="1"/>
          </p:cNvSpPr>
          <p:nvPr/>
        </p:nvSpPr>
        <p:spPr bwMode="auto">
          <a:xfrm>
            <a:off x="1636065" y="2565812"/>
            <a:ext cx="97409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Roboto" panose="02000000000000000000" pitchFamily="2" charset="0"/>
              </a:defRPr>
            </a:lvl1pPr>
            <a:lvl2pPr marL="742950" indent="-285750">
              <a:defRPr sz="3600">
                <a:solidFill>
                  <a:schemeClr val="tx1"/>
                </a:solidFill>
                <a:latin typeface="Roboto" panose="02000000000000000000" pitchFamily="2" charset="0"/>
              </a:defRPr>
            </a:lvl2pPr>
            <a:lvl3pPr marL="1143000" indent="-228600">
              <a:defRPr sz="3600">
                <a:solidFill>
                  <a:schemeClr val="tx1"/>
                </a:solidFill>
                <a:latin typeface="Roboto" panose="02000000000000000000" pitchFamily="2" charset="0"/>
              </a:defRPr>
            </a:lvl3pPr>
            <a:lvl4pPr marL="1600200" indent="-228600">
              <a:defRPr sz="3600">
                <a:solidFill>
                  <a:schemeClr val="tx1"/>
                </a:solidFill>
                <a:latin typeface="Roboto" panose="02000000000000000000" pitchFamily="2" charset="0"/>
              </a:defRPr>
            </a:lvl4pPr>
            <a:lvl5pPr marL="2057400" indent="-228600">
              <a:defRPr sz="3600">
                <a:solidFill>
                  <a:schemeClr val="tx1"/>
                </a:solidFill>
                <a:latin typeface="Roboto" panose="02000000000000000000" pitchFamily="2" charset="0"/>
              </a:defRPr>
            </a:lvl5pPr>
            <a:lvl6pPr marL="2514600" indent="-228600" defTabSz="1827213" eaLnBrk="0" fontAlgn="base" hangingPunct="0">
              <a:spcBef>
                <a:spcPct val="0"/>
              </a:spcBef>
              <a:spcAft>
                <a:spcPct val="0"/>
              </a:spcAft>
              <a:defRPr sz="3600">
                <a:solidFill>
                  <a:schemeClr val="tx1"/>
                </a:solidFill>
                <a:latin typeface="Roboto" panose="02000000000000000000" pitchFamily="2" charset="0"/>
              </a:defRPr>
            </a:lvl6pPr>
            <a:lvl7pPr marL="2971800" indent="-228600" defTabSz="1827213" eaLnBrk="0" fontAlgn="base" hangingPunct="0">
              <a:spcBef>
                <a:spcPct val="0"/>
              </a:spcBef>
              <a:spcAft>
                <a:spcPct val="0"/>
              </a:spcAft>
              <a:defRPr sz="3600">
                <a:solidFill>
                  <a:schemeClr val="tx1"/>
                </a:solidFill>
                <a:latin typeface="Roboto" panose="02000000000000000000" pitchFamily="2" charset="0"/>
              </a:defRPr>
            </a:lvl7pPr>
            <a:lvl8pPr marL="3429000" indent="-228600" defTabSz="1827213" eaLnBrk="0" fontAlgn="base" hangingPunct="0">
              <a:spcBef>
                <a:spcPct val="0"/>
              </a:spcBef>
              <a:spcAft>
                <a:spcPct val="0"/>
              </a:spcAft>
              <a:defRPr sz="3600">
                <a:solidFill>
                  <a:schemeClr val="tx1"/>
                </a:solidFill>
                <a:latin typeface="Roboto" panose="02000000000000000000" pitchFamily="2" charset="0"/>
              </a:defRPr>
            </a:lvl8pPr>
            <a:lvl9pPr marL="3886200" indent="-228600" defTabSz="1827213" eaLnBrk="0" fontAlgn="base" hangingPunct="0">
              <a:spcBef>
                <a:spcPct val="0"/>
              </a:spcBef>
              <a:spcAft>
                <a:spcPct val="0"/>
              </a:spcAft>
              <a:defRPr sz="3600">
                <a:solidFill>
                  <a:schemeClr val="tx1"/>
                </a:solidFill>
                <a:latin typeface="Roboto" panose="02000000000000000000" pitchFamily="2" charset="0"/>
              </a:defRPr>
            </a:lvl9pPr>
          </a:lstStyle>
          <a:p>
            <a:pPr eaLnBrk="1" hangingPunct="1"/>
            <a:r>
              <a:rPr lang="en-US" altLang="en-US" sz="1250" dirty="0">
                <a:solidFill>
                  <a:schemeClr val="bg1"/>
                </a:solidFill>
                <a:latin typeface="Arial" panose="020B0604020202020204" pitchFamily="34" charset="0"/>
                <a:ea typeface="Roboto Light" panose="02000000000000000000" pitchFamily="2" charset="0"/>
                <a:cs typeface="Arial" panose="020B0604020202020204" pitchFamily="34" charset="0"/>
              </a:rPr>
              <a:t>Well-being </a:t>
            </a:r>
            <a:r>
              <a:rPr lang="en-US" altLang="en-US" sz="1250" dirty="0" smtClean="0">
                <a:solidFill>
                  <a:schemeClr val="bg1"/>
                </a:solidFill>
                <a:latin typeface="Arial" panose="020B0604020202020204" pitchFamily="34" charset="0"/>
                <a:ea typeface="Roboto Light" panose="02000000000000000000" pitchFamily="2" charset="0"/>
                <a:cs typeface="Arial" panose="020B0604020202020204" pitchFamily="34" charset="0"/>
              </a:rPr>
              <a:t>– for Veterans and their families – is </a:t>
            </a:r>
            <a:r>
              <a:rPr lang="en-US" altLang="en-US" sz="1250" dirty="0">
                <a:solidFill>
                  <a:schemeClr val="bg1"/>
                </a:solidFill>
                <a:latin typeface="Arial" panose="020B0604020202020204" pitchFamily="34" charset="0"/>
                <a:ea typeface="Roboto Light" panose="02000000000000000000" pitchFamily="2" charset="0"/>
                <a:cs typeface="Arial" panose="020B0604020202020204" pitchFamily="34" charset="0"/>
              </a:rPr>
              <a:t>the core of all our program, delivery and communication efforts. </a:t>
            </a:r>
            <a:r>
              <a:rPr lang="en-US" altLang="en-US" sz="1250" dirty="0" smtClean="0">
                <a:solidFill>
                  <a:schemeClr val="bg1"/>
                </a:solidFill>
                <a:latin typeface="Arial" panose="020B0604020202020204" pitchFamily="34" charset="0"/>
                <a:ea typeface="Roboto Light" panose="02000000000000000000" pitchFamily="2" charset="0"/>
                <a:cs typeface="Arial" panose="020B0604020202020204" pitchFamily="34" charset="0"/>
              </a:rPr>
              <a:t>Family members should </a:t>
            </a:r>
            <a:r>
              <a:rPr lang="en-US" altLang="en-US" sz="1250" dirty="0">
                <a:solidFill>
                  <a:schemeClr val="bg1"/>
                </a:solidFill>
                <a:latin typeface="Arial" panose="020B0604020202020204" pitchFamily="34" charset="0"/>
                <a:ea typeface="Roboto Light" panose="02000000000000000000" pitchFamily="2" charset="0"/>
                <a:cs typeface="Arial" panose="020B0604020202020204" pitchFamily="34" charset="0"/>
              </a:rPr>
              <a:t>easily see a direct connection between programs and services and well-being</a:t>
            </a:r>
            <a:r>
              <a:rPr lang="en-US" altLang="en-US" sz="1250" dirty="0" smtClean="0">
                <a:solidFill>
                  <a:schemeClr val="bg1"/>
                </a:solidFill>
                <a:latin typeface="Arial" panose="020B0604020202020204" pitchFamily="34" charset="0"/>
                <a:ea typeface="Roboto Light" panose="02000000000000000000" pitchFamily="2" charset="0"/>
                <a:cs typeface="Arial" panose="020B0604020202020204" pitchFamily="34" charset="0"/>
              </a:rPr>
              <a:t>.</a:t>
            </a:r>
            <a:endParaRPr lang="en-US" altLang="en-US" sz="1250" dirty="0">
              <a:solidFill>
                <a:schemeClr val="bg1"/>
              </a:solidFill>
              <a:latin typeface="Arial" panose="020B0604020202020204" pitchFamily="34" charset="0"/>
              <a:ea typeface="Roboto Light" panose="02000000000000000000" pitchFamily="2" charset="0"/>
              <a:cs typeface="Arial" panose="020B0604020202020204" pitchFamily="34" charset="0"/>
            </a:endParaRPr>
          </a:p>
        </p:txBody>
      </p:sp>
      <p:sp>
        <p:nvSpPr>
          <p:cNvPr id="47" name="Rectangle 9"/>
          <p:cNvSpPr>
            <a:spLocks noChangeArrowheads="1"/>
          </p:cNvSpPr>
          <p:nvPr/>
        </p:nvSpPr>
        <p:spPr bwMode="auto">
          <a:xfrm>
            <a:off x="1636065" y="2288793"/>
            <a:ext cx="4461478" cy="3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Roboto" panose="02000000000000000000" pitchFamily="2" charset="0"/>
              </a:defRPr>
            </a:lvl1pPr>
            <a:lvl2pPr marL="742950" indent="-285750">
              <a:defRPr sz="3600">
                <a:solidFill>
                  <a:schemeClr val="tx1"/>
                </a:solidFill>
                <a:latin typeface="Roboto" panose="02000000000000000000" pitchFamily="2" charset="0"/>
              </a:defRPr>
            </a:lvl2pPr>
            <a:lvl3pPr marL="1143000" indent="-228600">
              <a:defRPr sz="3600">
                <a:solidFill>
                  <a:schemeClr val="tx1"/>
                </a:solidFill>
                <a:latin typeface="Roboto" panose="02000000000000000000" pitchFamily="2" charset="0"/>
              </a:defRPr>
            </a:lvl3pPr>
            <a:lvl4pPr marL="1600200" indent="-228600">
              <a:defRPr sz="3600">
                <a:solidFill>
                  <a:schemeClr val="tx1"/>
                </a:solidFill>
                <a:latin typeface="Roboto" panose="02000000000000000000" pitchFamily="2" charset="0"/>
              </a:defRPr>
            </a:lvl4pPr>
            <a:lvl5pPr marL="2057400" indent="-228600">
              <a:defRPr sz="3600">
                <a:solidFill>
                  <a:schemeClr val="tx1"/>
                </a:solidFill>
                <a:latin typeface="Roboto" panose="02000000000000000000" pitchFamily="2" charset="0"/>
              </a:defRPr>
            </a:lvl5pPr>
            <a:lvl6pPr marL="2514600" indent="-228600" defTabSz="1827213" eaLnBrk="0" fontAlgn="base" hangingPunct="0">
              <a:spcBef>
                <a:spcPct val="0"/>
              </a:spcBef>
              <a:spcAft>
                <a:spcPct val="0"/>
              </a:spcAft>
              <a:defRPr sz="3600">
                <a:solidFill>
                  <a:schemeClr val="tx1"/>
                </a:solidFill>
                <a:latin typeface="Roboto" panose="02000000000000000000" pitchFamily="2" charset="0"/>
              </a:defRPr>
            </a:lvl6pPr>
            <a:lvl7pPr marL="2971800" indent="-228600" defTabSz="1827213" eaLnBrk="0" fontAlgn="base" hangingPunct="0">
              <a:spcBef>
                <a:spcPct val="0"/>
              </a:spcBef>
              <a:spcAft>
                <a:spcPct val="0"/>
              </a:spcAft>
              <a:defRPr sz="3600">
                <a:solidFill>
                  <a:schemeClr val="tx1"/>
                </a:solidFill>
                <a:latin typeface="Roboto" panose="02000000000000000000" pitchFamily="2" charset="0"/>
              </a:defRPr>
            </a:lvl7pPr>
            <a:lvl8pPr marL="3429000" indent="-228600" defTabSz="1827213" eaLnBrk="0" fontAlgn="base" hangingPunct="0">
              <a:spcBef>
                <a:spcPct val="0"/>
              </a:spcBef>
              <a:spcAft>
                <a:spcPct val="0"/>
              </a:spcAft>
              <a:defRPr sz="3600">
                <a:solidFill>
                  <a:schemeClr val="tx1"/>
                </a:solidFill>
                <a:latin typeface="Roboto" panose="02000000000000000000" pitchFamily="2" charset="0"/>
              </a:defRPr>
            </a:lvl8pPr>
            <a:lvl9pPr marL="3886200" indent="-228600" defTabSz="1827213" eaLnBrk="0" fontAlgn="base" hangingPunct="0">
              <a:spcBef>
                <a:spcPct val="0"/>
              </a:spcBef>
              <a:spcAft>
                <a:spcPct val="0"/>
              </a:spcAft>
              <a:defRPr sz="3600">
                <a:solidFill>
                  <a:schemeClr val="tx1"/>
                </a:solidFill>
                <a:latin typeface="Roboto" panose="02000000000000000000" pitchFamily="2" charset="0"/>
              </a:defRPr>
            </a:lvl9pPr>
          </a:lstStyle>
          <a:p>
            <a:pPr eaLnBrk="1" hangingPunct="1"/>
            <a:r>
              <a:rPr lang="en-US" altLang="en-US" sz="1750" b="1" dirty="0" smtClean="0">
                <a:solidFill>
                  <a:schemeClr val="bg1"/>
                </a:solidFill>
                <a:latin typeface="Arial" panose="020B0604020202020204" pitchFamily="34" charset="0"/>
                <a:ea typeface="Montserrat"/>
                <a:cs typeface="Arial" panose="020B0604020202020204" pitchFamily="34" charset="0"/>
              </a:rPr>
              <a:t>Reinforce the importance of well-being </a:t>
            </a:r>
            <a:endParaRPr lang="en-US" altLang="en-US" sz="1750" b="1" dirty="0">
              <a:solidFill>
                <a:schemeClr val="bg1"/>
              </a:solidFill>
              <a:latin typeface="Arial" panose="020B0604020202020204" pitchFamily="34" charset="0"/>
              <a:ea typeface="Montserrat"/>
              <a:cs typeface="Arial" panose="020B0604020202020204" pitchFamily="34" charset="0"/>
            </a:endParaRPr>
          </a:p>
        </p:txBody>
      </p:sp>
      <p:sp>
        <p:nvSpPr>
          <p:cNvPr id="48" name="TextBox 12"/>
          <p:cNvSpPr txBox="1">
            <a:spLocks noChangeArrowheads="1"/>
          </p:cNvSpPr>
          <p:nvPr/>
        </p:nvSpPr>
        <p:spPr bwMode="auto">
          <a:xfrm>
            <a:off x="1636065" y="3590543"/>
            <a:ext cx="97409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Roboto" panose="02000000000000000000" pitchFamily="2" charset="0"/>
              </a:defRPr>
            </a:lvl1pPr>
            <a:lvl2pPr marL="742950" indent="-285750">
              <a:defRPr sz="3600">
                <a:solidFill>
                  <a:schemeClr val="tx1"/>
                </a:solidFill>
                <a:latin typeface="Roboto" panose="02000000000000000000" pitchFamily="2" charset="0"/>
              </a:defRPr>
            </a:lvl2pPr>
            <a:lvl3pPr marL="1143000" indent="-228600">
              <a:defRPr sz="3600">
                <a:solidFill>
                  <a:schemeClr val="tx1"/>
                </a:solidFill>
                <a:latin typeface="Roboto" panose="02000000000000000000" pitchFamily="2" charset="0"/>
              </a:defRPr>
            </a:lvl3pPr>
            <a:lvl4pPr marL="1600200" indent="-228600">
              <a:defRPr sz="3600">
                <a:solidFill>
                  <a:schemeClr val="tx1"/>
                </a:solidFill>
                <a:latin typeface="Roboto" panose="02000000000000000000" pitchFamily="2" charset="0"/>
              </a:defRPr>
            </a:lvl4pPr>
            <a:lvl5pPr marL="2057400" indent="-228600">
              <a:defRPr sz="3600">
                <a:solidFill>
                  <a:schemeClr val="tx1"/>
                </a:solidFill>
                <a:latin typeface="Roboto" panose="02000000000000000000" pitchFamily="2" charset="0"/>
              </a:defRPr>
            </a:lvl5pPr>
            <a:lvl6pPr marL="2514600" indent="-228600" defTabSz="1827213" eaLnBrk="0" fontAlgn="base" hangingPunct="0">
              <a:spcBef>
                <a:spcPct val="0"/>
              </a:spcBef>
              <a:spcAft>
                <a:spcPct val="0"/>
              </a:spcAft>
              <a:defRPr sz="3600">
                <a:solidFill>
                  <a:schemeClr val="tx1"/>
                </a:solidFill>
                <a:latin typeface="Roboto" panose="02000000000000000000" pitchFamily="2" charset="0"/>
              </a:defRPr>
            </a:lvl6pPr>
            <a:lvl7pPr marL="2971800" indent="-228600" defTabSz="1827213" eaLnBrk="0" fontAlgn="base" hangingPunct="0">
              <a:spcBef>
                <a:spcPct val="0"/>
              </a:spcBef>
              <a:spcAft>
                <a:spcPct val="0"/>
              </a:spcAft>
              <a:defRPr sz="3600">
                <a:solidFill>
                  <a:schemeClr val="tx1"/>
                </a:solidFill>
                <a:latin typeface="Roboto" panose="02000000000000000000" pitchFamily="2" charset="0"/>
              </a:defRPr>
            </a:lvl7pPr>
            <a:lvl8pPr marL="3429000" indent="-228600" defTabSz="1827213" eaLnBrk="0" fontAlgn="base" hangingPunct="0">
              <a:spcBef>
                <a:spcPct val="0"/>
              </a:spcBef>
              <a:spcAft>
                <a:spcPct val="0"/>
              </a:spcAft>
              <a:defRPr sz="3600">
                <a:solidFill>
                  <a:schemeClr val="tx1"/>
                </a:solidFill>
                <a:latin typeface="Roboto" panose="02000000000000000000" pitchFamily="2" charset="0"/>
              </a:defRPr>
            </a:lvl8pPr>
            <a:lvl9pPr marL="3886200" indent="-228600" defTabSz="1827213" eaLnBrk="0" fontAlgn="base" hangingPunct="0">
              <a:spcBef>
                <a:spcPct val="0"/>
              </a:spcBef>
              <a:spcAft>
                <a:spcPct val="0"/>
              </a:spcAft>
              <a:defRPr sz="3600">
                <a:solidFill>
                  <a:schemeClr val="tx1"/>
                </a:solidFill>
                <a:latin typeface="Roboto" panose="02000000000000000000" pitchFamily="2" charset="0"/>
              </a:defRPr>
            </a:lvl9pPr>
          </a:lstStyle>
          <a:p>
            <a:pPr eaLnBrk="1" hangingPunct="1"/>
            <a:r>
              <a:rPr lang="en-US" altLang="en-US" sz="1250" dirty="0">
                <a:solidFill>
                  <a:schemeClr val="bg1"/>
                </a:solidFill>
                <a:latin typeface="Arial" panose="020B0604020202020204" pitchFamily="34" charset="0"/>
                <a:ea typeface="Roboto Light" panose="02000000000000000000" pitchFamily="2" charset="0"/>
                <a:cs typeface="Arial" panose="020B0604020202020204" pitchFamily="34" charset="0"/>
              </a:rPr>
              <a:t>We </a:t>
            </a:r>
            <a:r>
              <a:rPr lang="en-US" altLang="en-US" sz="1250" dirty="0" smtClean="0">
                <a:solidFill>
                  <a:schemeClr val="bg1"/>
                </a:solidFill>
                <a:latin typeface="Arial" panose="020B0604020202020204" pitchFamily="34" charset="0"/>
                <a:ea typeface="Roboto Light" panose="02000000000000000000" pitchFamily="2" charset="0"/>
                <a:cs typeface="Arial" panose="020B0604020202020204" pitchFamily="34" charset="0"/>
              </a:rPr>
              <a:t>are using tools like social media and face-to-face outreach to identify and adapt </a:t>
            </a:r>
            <a:r>
              <a:rPr lang="en-US" altLang="en-US" sz="1250" dirty="0">
                <a:solidFill>
                  <a:schemeClr val="bg1"/>
                </a:solidFill>
                <a:latin typeface="Arial" panose="020B0604020202020204" pitchFamily="34" charset="0"/>
                <a:ea typeface="Roboto Light" panose="02000000000000000000" pitchFamily="2" charset="0"/>
                <a:cs typeface="Arial" panose="020B0604020202020204" pitchFamily="34" charset="0"/>
              </a:rPr>
              <a:t>to the questions, concerns or gaps in </a:t>
            </a:r>
            <a:r>
              <a:rPr lang="en-US" altLang="en-US" sz="1250" dirty="0" smtClean="0">
                <a:solidFill>
                  <a:schemeClr val="bg1"/>
                </a:solidFill>
                <a:latin typeface="Arial" panose="020B0604020202020204" pitchFamily="34" charset="0"/>
                <a:ea typeface="Roboto Light" panose="02000000000000000000" pitchFamily="2" charset="0"/>
                <a:cs typeface="Arial" panose="020B0604020202020204" pitchFamily="34" charset="0"/>
              </a:rPr>
              <a:t>information you may have. Real </a:t>
            </a:r>
            <a:r>
              <a:rPr lang="en-US" altLang="en-US" sz="1250" dirty="0">
                <a:solidFill>
                  <a:schemeClr val="bg1"/>
                </a:solidFill>
                <a:latin typeface="Arial" panose="020B0604020202020204" pitchFamily="34" charset="0"/>
                <a:ea typeface="Roboto Light" panose="02000000000000000000" pitchFamily="2" charset="0"/>
                <a:cs typeface="Arial" panose="020B0604020202020204" pitchFamily="34" charset="0"/>
              </a:rPr>
              <a:t>time responses, two-way dialogue and </a:t>
            </a:r>
            <a:r>
              <a:rPr lang="en-US" altLang="en-US" sz="1250" dirty="0" smtClean="0">
                <a:solidFill>
                  <a:schemeClr val="bg1"/>
                </a:solidFill>
                <a:latin typeface="Arial" panose="020B0604020202020204" pitchFamily="34" charset="0"/>
                <a:ea typeface="Roboto Light" panose="02000000000000000000" pitchFamily="2" charset="0"/>
                <a:cs typeface="Arial" panose="020B0604020202020204" pitchFamily="34" charset="0"/>
              </a:rPr>
              <a:t>consistency of the </a:t>
            </a:r>
            <a:r>
              <a:rPr lang="en-US" altLang="en-US" sz="1250" dirty="0">
                <a:solidFill>
                  <a:schemeClr val="bg1"/>
                </a:solidFill>
                <a:latin typeface="Arial" panose="020B0604020202020204" pitchFamily="34" charset="0"/>
                <a:ea typeface="Roboto Light" panose="02000000000000000000" pitchFamily="2" charset="0"/>
                <a:cs typeface="Arial" panose="020B0604020202020204" pitchFamily="34" charset="0"/>
              </a:rPr>
              <a:t>message are essential.</a:t>
            </a:r>
          </a:p>
        </p:txBody>
      </p:sp>
      <p:sp>
        <p:nvSpPr>
          <p:cNvPr id="49" name="Rectangle 13"/>
          <p:cNvSpPr>
            <a:spLocks noChangeArrowheads="1"/>
          </p:cNvSpPr>
          <p:nvPr/>
        </p:nvSpPr>
        <p:spPr bwMode="auto">
          <a:xfrm>
            <a:off x="1636065" y="3316699"/>
            <a:ext cx="5724644" cy="3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Roboto" panose="02000000000000000000" pitchFamily="2" charset="0"/>
              </a:defRPr>
            </a:lvl1pPr>
            <a:lvl2pPr marL="742950" indent="-285750">
              <a:defRPr sz="3600">
                <a:solidFill>
                  <a:schemeClr val="tx1"/>
                </a:solidFill>
                <a:latin typeface="Roboto" panose="02000000000000000000" pitchFamily="2" charset="0"/>
              </a:defRPr>
            </a:lvl2pPr>
            <a:lvl3pPr marL="1143000" indent="-228600">
              <a:defRPr sz="3600">
                <a:solidFill>
                  <a:schemeClr val="tx1"/>
                </a:solidFill>
                <a:latin typeface="Roboto" panose="02000000000000000000" pitchFamily="2" charset="0"/>
              </a:defRPr>
            </a:lvl3pPr>
            <a:lvl4pPr marL="1600200" indent="-228600">
              <a:defRPr sz="3600">
                <a:solidFill>
                  <a:schemeClr val="tx1"/>
                </a:solidFill>
                <a:latin typeface="Roboto" panose="02000000000000000000" pitchFamily="2" charset="0"/>
              </a:defRPr>
            </a:lvl4pPr>
            <a:lvl5pPr marL="2057400" indent="-228600">
              <a:defRPr sz="3600">
                <a:solidFill>
                  <a:schemeClr val="tx1"/>
                </a:solidFill>
                <a:latin typeface="Roboto" panose="02000000000000000000" pitchFamily="2" charset="0"/>
              </a:defRPr>
            </a:lvl5pPr>
            <a:lvl6pPr marL="2514600" indent="-228600" defTabSz="1827213" eaLnBrk="0" fontAlgn="base" hangingPunct="0">
              <a:spcBef>
                <a:spcPct val="0"/>
              </a:spcBef>
              <a:spcAft>
                <a:spcPct val="0"/>
              </a:spcAft>
              <a:defRPr sz="3600">
                <a:solidFill>
                  <a:schemeClr val="tx1"/>
                </a:solidFill>
                <a:latin typeface="Roboto" panose="02000000000000000000" pitchFamily="2" charset="0"/>
              </a:defRPr>
            </a:lvl6pPr>
            <a:lvl7pPr marL="2971800" indent="-228600" defTabSz="1827213" eaLnBrk="0" fontAlgn="base" hangingPunct="0">
              <a:spcBef>
                <a:spcPct val="0"/>
              </a:spcBef>
              <a:spcAft>
                <a:spcPct val="0"/>
              </a:spcAft>
              <a:defRPr sz="3600">
                <a:solidFill>
                  <a:schemeClr val="tx1"/>
                </a:solidFill>
                <a:latin typeface="Roboto" panose="02000000000000000000" pitchFamily="2" charset="0"/>
              </a:defRPr>
            </a:lvl7pPr>
            <a:lvl8pPr marL="3429000" indent="-228600" defTabSz="1827213" eaLnBrk="0" fontAlgn="base" hangingPunct="0">
              <a:spcBef>
                <a:spcPct val="0"/>
              </a:spcBef>
              <a:spcAft>
                <a:spcPct val="0"/>
              </a:spcAft>
              <a:defRPr sz="3600">
                <a:solidFill>
                  <a:schemeClr val="tx1"/>
                </a:solidFill>
                <a:latin typeface="Roboto" panose="02000000000000000000" pitchFamily="2" charset="0"/>
              </a:defRPr>
            </a:lvl8pPr>
            <a:lvl9pPr marL="3886200" indent="-228600" defTabSz="1827213" eaLnBrk="0" fontAlgn="base" hangingPunct="0">
              <a:spcBef>
                <a:spcPct val="0"/>
              </a:spcBef>
              <a:spcAft>
                <a:spcPct val="0"/>
              </a:spcAft>
              <a:defRPr sz="3600">
                <a:solidFill>
                  <a:schemeClr val="tx1"/>
                </a:solidFill>
                <a:latin typeface="Roboto" panose="02000000000000000000" pitchFamily="2" charset="0"/>
              </a:defRPr>
            </a:lvl9pPr>
          </a:lstStyle>
          <a:p>
            <a:pPr eaLnBrk="1" hangingPunct="1"/>
            <a:r>
              <a:rPr lang="en-US" altLang="en-US" sz="1750" b="1" dirty="0">
                <a:solidFill>
                  <a:schemeClr val="bg1"/>
                </a:solidFill>
                <a:latin typeface="Arial" panose="020B0604020202020204" pitchFamily="34" charset="0"/>
                <a:ea typeface="Montserrat"/>
                <a:cs typeface="Arial" panose="020B0604020202020204" pitchFamily="34" charset="0"/>
              </a:rPr>
              <a:t>Be extremely responsive, adaptable and </a:t>
            </a:r>
            <a:r>
              <a:rPr lang="en-US" altLang="en-US" sz="1750" b="1" dirty="0" smtClean="0">
                <a:solidFill>
                  <a:schemeClr val="bg1"/>
                </a:solidFill>
                <a:latin typeface="Arial" panose="020B0604020202020204" pitchFamily="34" charset="0"/>
                <a:ea typeface="Montserrat"/>
                <a:cs typeface="Arial" panose="020B0604020202020204" pitchFamily="34" charset="0"/>
              </a:rPr>
              <a:t>consistent </a:t>
            </a:r>
            <a:endParaRPr lang="en-US" altLang="en-US" sz="1750" b="1" dirty="0">
              <a:solidFill>
                <a:schemeClr val="bg1"/>
              </a:solidFill>
              <a:latin typeface="Arial" panose="020B0604020202020204" pitchFamily="34" charset="0"/>
              <a:ea typeface="Montserrat"/>
              <a:cs typeface="Arial" panose="020B0604020202020204" pitchFamily="34" charset="0"/>
            </a:endParaRPr>
          </a:p>
        </p:txBody>
      </p:sp>
      <p:sp>
        <p:nvSpPr>
          <p:cNvPr id="50" name="TextBox 15"/>
          <p:cNvSpPr txBox="1">
            <a:spLocks noChangeArrowheads="1"/>
          </p:cNvSpPr>
          <p:nvPr/>
        </p:nvSpPr>
        <p:spPr bwMode="auto">
          <a:xfrm>
            <a:off x="1636065" y="4635912"/>
            <a:ext cx="97409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Roboto" panose="02000000000000000000" pitchFamily="2" charset="0"/>
              </a:defRPr>
            </a:lvl1pPr>
            <a:lvl2pPr marL="742950" indent="-285750">
              <a:defRPr sz="3600">
                <a:solidFill>
                  <a:schemeClr val="tx1"/>
                </a:solidFill>
                <a:latin typeface="Roboto" panose="02000000000000000000" pitchFamily="2" charset="0"/>
              </a:defRPr>
            </a:lvl2pPr>
            <a:lvl3pPr marL="1143000" indent="-228600">
              <a:defRPr sz="3600">
                <a:solidFill>
                  <a:schemeClr val="tx1"/>
                </a:solidFill>
                <a:latin typeface="Roboto" panose="02000000000000000000" pitchFamily="2" charset="0"/>
              </a:defRPr>
            </a:lvl3pPr>
            <a:lvl4pPr marL="1600200" indent="-228600">
              <a:defRPr sz="3600">
                <a:solidFill>
                  <a:schemeClr val="tx1"/>
                </a:solidFill>
                <a:latin typeface="Roboto" panose="02000000000000000000" pitchFamily="2" charset="0"/>
              </a:defRPr>
            </a:lvl4pPr>
            <a:lvl5pPr marL="2057400" indent="-228600">
              <a:defRPr sz="3600">
                <a:solidFill>
                  <a:schemeClr val="tx1"/>
                </a:solidFill>
                <a:latin typeface="Roboto" panose="02000000000000000000" pitchFamily="2" charset="0"/>
              </a:defRPr>
            </a:lvl5pPr>
            <a:lvl6pPr marL="2514600" indent="-228600" defTabSz="1827213" eaLnBrk="0" fontAlgn="base" hangingPunct="0">
              <a:spcBef>
                <a:spcPct val="0"/>
              </a:spcBef>
              <a:spcAft>
                <a:spcPct val="0"/>
              </a:spcAft>
              <a:defRPr sz="3600">
                <a:solidFill>
                  <a:schemeClr val="tx1"/>
                </a:solidFill>
                <a:latin typeface="Roboto" panose="02000000000000000000" pitchFamily="2" charset="0"/>
              </a:defRPr>
            </a:lvl6pPr>
            <a:lvl7pPr marL="2971800" indent="-228600" defTabSz="1827213" eaLnBrk="0" fontAlgn="base" hangingPunct="0">
              <a:spcBef>
                <a:spcPct val="0"/>
              </a:spcBef>
              <a:spcAft>
                <a:spcPct val="0"/>
              </a:spcAft>
              <a:defRPr sz="3600">
                <a:solidFill>
                  <a:schemeClr val="tx1"/>
                </a:solidFill>
                <a:latin typeface="Roboto" panose="02000000000000000000" pitchFamily="2" charset="0"/>
              </a:defRPr>
            </a:lvl7pPr>
            <a:lvl8pPr marL="3429000" indent="-228600" defTabSz="1827213" eaLnBrk="0" fontAlgn="base" hangingPunct="0">
              <a:spcBef>
                <a:spcPct val="0"/>
              </a:spcBef>
              <a:spcAft>
                <a:spcPct val="0"/>
              </a:spcAft>
              <a:defRPr sz="3600">
                <a:solidFill>
                  <a:schemeClr val="tx1"/>
                </a:solidFill>
                <a:latin typeface="Roboto" panose="02000000000000000000" pitchFamily="2" charset="0"/>
              </a:defRPr>
            </a:lvl8pPr>
            <a:lvl9pPr marL="3886200" indent="-228600" defTabSz="1827213" eaLnBrk="0" fontAlgn="base" hangingPunct="0">
              <a:spcBef>
                <a:spcPct val="0"/>
              </a:spcBef>
              <a:spcAft>
                <a:spcPct val="0"/>
              </a:spcAft>
              <a:defRPr sz="3600">
                <a:solidFill>
                  <a:schemeClr val="tx1"/>
                </a:solidFill>
                <a:latin typeface="Roboto" panose="02000000000000000000" pitchFamily="2" charset="0"/>
              </a:defRPr>
            </a:lvl9pPr>
          </a:lstStyle>
          <a:p>
            <a:pPr eaLnBrk="1" hangingPunct="1"/>
            <a:r>
              <a:rPr lang="en-US" altLang="en-US" sz="1250" dirty="0" smtClean="0">
                <a:solidFill>
                  <a:schemeClr val="bg1"/>
                </a:solidFill>
                <a:latin typeface="Arial" panose="020B0604020202020204" pitchFamily="34" charset="0"/>
                <a:ea typeface="Roboto Light" panose="02000000000000000000" pitchFamily="2" charset="0"/>
                <a:cs typeface="Arial" panose="020B0604020202020204" pitchFamily="34" charset="0"/>
              </a:rPr>
              <a:t>We are monitoring feedback, analytics and other data to make sure our information reflects the needs of families. We are constantly looking for ways to improve, based on evidence like your feedback.</a:t>
            </a:r>
            <a:endParaRPr lang="en-US" altLang="en-US" sz="1250" dirty="0">
              <a:solidFill>
                <a:schemeClr val="bg1"/>
              </a:solidFill>
              <a:latin typeface="Arial" panose="020B0604020202020204" pitchFamily="34" charset="0"/>
              <a:ea typeface="Roboto Light" panose="02000000000000000000" pitchFamily="2" charset="0"/>
              <a:cs typeface="Arial" panose="020B0604020202020204" pitchFamily="34" charset="0"/>
            </a:endParaRPr>
          </a:p>
        </p:txBody>
      </p:sp>
      <p:sp>
        <p:nvSpPr>
          <p:cNvPr id="51" name="Rectangle 16"/>
          <p:cNvSpPr>
            <a:spLocks noChangeArrowheads="1"/>
          </p:cNvSpPr>
          <p:nvPr/>
        </p:nvSpPr>
        <p:spPr bwMode="auto">
          <a:xfrm>
            <a:off x="1636065" y="4357305"/>
            <a:ext cx="2937022" cy="3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Roboto" panose="02000000000000000000" pitchFamily="2" charset="0"/>
              </a:defRPr>
            </a:lvl1pPr>
            <a:lvl2pPr marL="742950" indent="-285750">
              <a:defRPr sz="3600">
                <a:solidFill>
                  <a:schemeClr val="tx1"/>
                </a:solidFill>
                <a:latin typeface="Roboto" panose="02000000000000000000" pitchFamily="2" charset="0"/>
              </a:defRPr>
            </a:lvl2pPr>
            <a:lvl3pPr marL="1143000" indent="-228600">
              <a:defRPr sz="3600">
                <a:solidFill>
                  <a:schemeClr val="tx1"/>
                </a:solidFill>
                <a:latin typeface="Roboto" panose="02000000000000000000" pitchFamily="2" charset="0"/>
              </a:defRPr>
            </a:lvl3pPr>
            <a:lvl4pPr marL="1600200" indent="-228600">
              <a:defRPr sz="3600">
                <a:solidFill>
                  <a:schemeClr val="tx1"/>
                </a:solidFill>
                <a:latin typeface="Roboto" panose="02000000000000000000" pitchFamily="2" charset="0"/>
              </a:defRPr>
            </a:lvl4pPr>
            <a:lvl5pPr marL="2057400" indent="-228600">
              <a:defRPr sz="3600">
                <a:solidFill>
                  <a:schemeClr val="tx1"/>
                </a:solidFill>
                <a:latin typeface="Roboto" panose="02000000000000000000" pitchFamily="2" charset="0"/>
              </a:defRPr>
            </a:lvl5pPr>
            <a:lvl6pPr marL="2514600" indent="-228600" defTabSz="1827213" eaLnBrk="0" fontAlgn="base" hangingPunct="0">
              <a:spcBef>
                <a:spcPct val="0"/>
              </a:spcBef>
              <a:spcAft>
                <a:spcPct val="0"/>
              </a:spcAft>
              <a:defRPr sz="3600">
                <a:solidFill>
                  <a:schemeClr val="tx1"/>
                </a:solidFill>
                <a:latin typeface="Roboto" panose="02000000000000000000" pitchFamily="2" charset="0"/>
              </a:defRPr>
            </a:lvl6pPr>
            <a:lvl7pPr marL="2971800" indent="-228600" defTabSz="1827213" eaLnBrk="0" fontAlgn="base" hangingPunct="0">
              <a:spcBef>
                <a:spcPct val="0"/>
              </a:spcBef>
              <a:spcAft>
                <a:spcPct val="0"/>
              </a:spcAft>
              <a:defRPr sz="3600">
                <a:solidFill>
                  <a:schemeClr val="tx1"/>
                </a:solidFill>
                <a:latin typeface="Roboto" panose="02000000000000000000" pitchFamily="2" charset="0"/>
              </a:defRPr>
            </a:lvl7pPr>
            <a:lvl8pPr marL="3429000" indent="-228600" defTabSz="1827213" eaLnBrk="0" fontAlgn="base" hangingPunct="0">
              <a:spcBef>
                <a:spcPct val="0"/>
              </a:spcBef>
              <a:spcAft>
                <a:spcPct val="0"/>
              </a:spcAft>
              <a:defRPr sz="3600">
                <a:solidFill>
                  <a:schemeClr val="tx1"/>
                </a:solidFill>
                <a:latin typeface="Roboto" panose="02000000000000000000" pitchFamily="2" charset="0"/>
              </a:defRPr>
            </a:lvl8pPr>
            <a:lvl9pPr marL="3886200" indent="-228600" defTabSz="1827213" eaLnBrk="0" fontAlgn="base" hangingPunct="0">
              <a:spcBef>
                <a:spcPct val="0"/>
              </a:spcBef>
              <a:spcAft>
                <a:spcPct val="0"/>
              </a:spcAft>
              <a:defRPr sz="3600">
                <a:solidFill>
                  <a:schemeClr val="tx1"/>
                </a:solidFill>
                <a:latin typeface="Roboto" panose="02000000000000000000" pitchFamily="2" charset="0"/>
              </a:defRPr>
            </a:lvl9pPr>
          </a:lstStyle>
          <a:p>
            <a:pPr eaLnBrk="1" hangingPunct="1"/>
            <a:r>
              <a:rPr lang="en-US" altLang="en-US" sz="1750" b="1" dirty="0" smtClean="0">
                <a:solidFill>
                  <a:schemeClr val="bg1"/>
                </a:solidFill>
                <a:latin typeface="Arial" panose="020B0604020202020204" pitchFamily="34" charset="0"/>
                <a:ea typeface="Montserrat"/>
                <a:cs typeface="Arial" panose="020B0604020202020204" pitchFamily="34" charset="0"/>
              </a:rPr>
              <a:t>Learn and adapt as we go</a:t>
            </a:r>
            <a:endParaRPr lang="en-US" altLang="en-US" sz="1750" b="1" dirty="0">
              <a:solidFill>
                <a:schemeClr val="bg1"/>
              </a:solidFill>
              <a:latin typeface="Arial" panose="020B0604020202020204" pitchFamily="34" charset="0"/>
              <a:ea typeface="Montserrat"/>
              <a:cs typeface="Arial" panose="020B0604020202020204" pitchFamily="34" charset="0"/>
            </a:endParaRPr>
          </a:p>
        </p:txBody>
      </p:sp>
      <p:sp>
        <p:nvSpPr>
          <p:cNvPr id="52" name="Shape 2536"/>
          <p:cNvSpPr/>
          <p:nvPr/>
        </p:nvSpPr>
        <p:spPr>
          <a:xfrm>
            <a:off x="1059009" y="1497424"/>
            <a:ext cx="386556" cy="387350"/>
          </a:xfrm>
          <a:custGeom>
            <a:avLst/>
            <a:gdLst/>
            <a:ahLst/>
            <a:cxnLst>
              <a:cxn ang="0">
                <a:pos x="wd2" y="hd2"/>
              </a:cxn>
              <a:cxn ang="5400000">
                <a:pos x="wd2" y="hd2"/>
              </a:cxn>
              <a:cxn ang="10800000">
                <a:pos x="wd2" y="hd2"/>
              </a:cxn>
              <a:cxn ang="16200000">
                <a:pos x="wd2" y="hd2"/>
              </a:cxn>
            </a:cxnLst>
            <a:rect l="0" t="0" r="r" b="b"/>
            <a:pathLst>
              <a:path w="21600" h="21600" extrusionOk="0">
                <a:moveTo>
                  <a:pt x="4418" y="11782"/>
                </a:moveTo>
                <a:lnTo>
                  <a:pt x="14236" y="11782"/>
                </a:lnTo>
                <a:cubicBezTo>
                  <a:pt x="14507" y="11782"/>
                  <a:pt x="14727" y="11562"/>
                  <a:pt x="14727" y="11291"/>
                </a:cubicBezTo>
                <a:cubicBezTo>
                  <a:pt x="14727" y="11020"/>
                  <a:pt x="14507" y="10800"/>
                  <a:pt x="14236" y="10800"/>
                </a:cubicBezTo>
                <a:lnTo>
                  <a:pt x="4418" y="10800"/>
                </a:lnTo>
                <a:cubicBezTo>
                  <a:pt x="4147" y="10800"/>
                  <a:pt x="3927" y="11020"/>
                  <a:pt x="3927" y="11291"/>
                </a:cubicBezTo>
                <a:cubicBezTo>
                  <a:pt x="3927" y="11562"/>
                  <a:pt x="4147" y="11782"/>
                  <a:pt x="4418" y="11782"/>
                </a:cubicBezTo>
                <a:moveTo>
                  <a:pt x="20618" y="20618"/>
                </a:moveTo>
                <a:lnTo>
                  <a:pt x="5891" y="20618"/>
                </a:lnTo>
                <a:lnTo>
                  <a:pt x="5891" y="16200"/>
                </a:lnTo>
                <a:cubicBezTo>
                  <a:pt x="5891" y="15929"/>
                  <a:pt x="5671" y="15709"/>
                  <a:pt x="5400" y="15709"/>
                </a:cubicBezTo>
                <a:lnTo>
                  <a:pt x="982" y="15709"/>
                </a:lnTo>
                <a:lnTo>
                  <a:pt x="982" y="982"/>
                </a:lnTo>
                <a:lnTo>
                  <a:pt x="20618" y="982"/>
                </a:lnTo>
                <a:cubicBezTo>
                  <a:pt x="20618" y="982"/>
                  <a:pt x="20618" y="20618"/>
                  <a:pt x="20618" y="20618"/>
                </a:cubicBezTo>
                <a:close/>
                <a:moveTo>
                  <a:pt x="4909" y="20127"/>
                </a:moveTo>
                <a:lnTo>
                  <a:pt x="1473" y="16691"/>
                </a:lnTo>
                <a:lnTo>
                  <a:pt x="4909" y="16691"/>
                </a:lnTo>
                <a:cubicBezTo>
                  <a:pt x="4909" y="16691"/>
                  <a:pt x="4909" y="20127"/>
                  <a:pt x="4909" y="20127"/>
                </a:cubicBezTo>
                <a:close/>
                <a:moveTo>
                  <a:pt x="20618" y="0"/>
                </a:moveTo>
                <a:lnTo>
                  <a:pt x="982" y="0"/>
                </a:lnTo>
                <a:cubicBezTo>
                  <a:pt x="440" y="0"/>
                  <a:pt x="0" y="440"/>
                  <a:pt x="0" y="982"/>
                </a:cubicBezTo>
                <a:lnTo>
                  <a:pt x="0" y="16691"/>
                </a:lnTo>
                <a:lnTo>
                  <a:pt x="4909" y="21600"/>
                </a:lnTo>
                <a:lnTo>
                  <a:pt x="20618" y="21600"/>
                </a:lnTo>
                <a:cubicBezTo>
                  <a:pt x="21160" y="21600"/>
                  <a:pt x="21600" y="21161"/>
                  <a:pt x="21600" y="20618"/>
                </a:cubicBezTo>
                <a:lnTo>
                  <a:pt x="21600" y="982"/>
                </a:lnTo>
                <a:cubicBezTo>
                  <a:pt x="21600" y="440"/>
                  <a:pt x="21160" y="0"/>
                  <a:pt x="20618" y="0"/>
                </a:cubicBezTo>
                <a:moveTo>
                  <a:pt x="4418" y="8836"/>
                </a:moveTo>
                <a:lnTo>
                  <a:pt x="17182" y="8836"/>
                </a:lnTo>
                <a:cubicBezTo>
                  <a:pt x="17453" y="8836"/>
                  <a:pt x="17673" y="8617"/>
                  <a:pt x="17673" y="8345"/>
                </a:cubicBezTo>
                <a:cubicBezTo>
                  <a:pt x="17673" y="8075"/>
                  <a:pt x="17453" y="7855"/>
                  <a:pt x="17182" y="7855"/>
                </a:cubicBezTo>
                <a:lnTo>
                  <a:pt x="4418" y="7855"/>
                </a:lnTo>
                <a:cubicBezTo>
                  <a:pt x="4147" y="7855"/>
                  <a:pt x="3927" y="8075"/>
                  <a:pt x="3927" y="8345"/>
                </a:cubicBezTo>
                <a:cubicBezTo>
                  <a:pt x="3927" y="8617"/>
                  <a:pt x="4147" y="8836"/>
                  <a:pt x="4418" y="8836"/>
                </a:cubicBezTo>
                <a:moveTo>
                  <a:pt x="4418" y="5891"/>
                </a:moveTo>
                <a:lnTo>
                  <a:pt x="10309" y="5891"/>
                </a:lnTo>
                <a:cubicBezTo>
                  <a:pt x="10580" y="5891"/>
                  <a:pt x="10800" y="5672"/>
                  <a:pt x="10800" y="5400"/>
                </a:cubicBezTo>
                <a:cubicBezTo>
                  <a:pt x="10800" y="5129"/>
                  <a:pt x="10580" y="4909"/>
                  <a:pt x="10309" y="4909"/>
                </a:cubicBezTo>
                <a:lnTo>
                  <a:pt x="4418" y="4909"/>
                </a:lnTo>
                <a:cubicBezTo>
                  <a:pt x="4147" y="4909"/>
                  <a:pt x="3927" y="5129"/>
                  <a:pt x="3927" y="5400"/>
                </a:cubicBezTo>
                <a:cubicBezTo>
                  <a:pt x="3927" y="5672"/>
                  <a:pt x="4147" y="5891"/>
                  <a:pt x="4418" y="5891"/>
                </a:cubicBezTo>
              </a:path>
            </a:pathLst>
          </a:custGeom>
          <a:solidFill>
            <a:srgbClr val="53585F"/>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3" name="Rectangle 17"/>
          <p:cNvSpPr>
            <a:spLocks noChangeArrowheads="1"/>
          </p:cNvSpPr>
          <p:nvPr/>
        </p:nvSpPr>
        <p:spPr bwMode="auto">
          <a:xfrm>
            <a:off x="1636065" y="5240749"/>
            <a:ext cx="4608121" cy="3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Roboto" panose="02000000000000000000" pitchFamily="2" charset="0"/>
              </a:defRPr>
            </a:lvl1pPr>
            <a:lvl2pPr marL="742950" indent="-285750">
              <a:defRPr sz="3600">
                <a:solidFill>
                  <a:schemeClr val="tx1"/>
                </a:solidFill>
                <a:latin typeface="Roboto" panose="02000000000000000000" pitchFamily="2" charset="0"/>
              </a:defRPr>
            </a:lvl2pPr>
            <a:lvl3pPr marL="1143000" indent="-228600">
              <a:defRPr sz="3600">
                <a:solidFill>
                  <a:schemeClr val="tx1"/>
                </a:solidFill>
                <a:latin typeface="Roboto" panose="02000000000000000000" pitchFamily="2" charset="0"/>
              </a:defRPr>
            </a:lvl3pPr>
            <a:lvl4pPr marL="1600200" indent="-228600">
              <a:defRPr sz="3600">
                <a:solidFill>
                  <a:schemeClr val="tx1"/>
                </a:solidFill>
                <a:latin typeface="Roboto" panose="02000000000000000000" pitchFamily="2" charset="0"/>
              </a:defRPr>
            </a:lvl4pPr>
            <a:lvl5pPr marL="2057400" indent="-228600">
              <a:defRPr sz="3600">
                <a:solidFill>
                  <a:schemeClr val="tx1"/>
                </a:solidFill>
                <a:latin typeface="Roboto" panose="02000000000000000000" pitchFamily="2" charset="0"/>
              </a:defRPr>
            </a:lvl5pPr>
            <a:lvl6pPr marL="2514600" indent="-228600" defTabSz="1827213" eaLnBrk="0" fontAlgn="base" hangingPunct="0">
              <a:spcBef>
                <a:spcPct val="0"/>
              </a:spcBef>
              <a:spcAft>
                <a:spcPct val="0"/>
              </a:spcAft>
              <a:defRPr sz="3600">
                <a:solidFill>
                  <a:schemeClr val="tx1"/>
                </a:solidFill>
                <a:latin typeface="Roboto" panose="02000000000000000000" pitchFamily="2" charset="0"/>
              </a:defRPr>
            </a:lvl6pPr>
            <a:lvl7pPr marL="2971800" indent="-228600" defTabSz="1827213" eaLnBrk="0" fontAlgn="base" hangingPunct="0">
              <a:spcBef>
                <a:spcPct val="0"/>
              </a:spcBef>
              <a:spcAft>
                <a:spcPct val="0"/>
              </a:spcAft>
              <a:defRPr sz="3600">
                <a:solidFill>
                  <a:schemeClr val="tx1"/>
                </a:solidFill>
                <a:latin typeface="Roboto" panose="02000000000000000000" pitchFamily="2" charset="0"/>
              </a:defRPr>
            </a:lvl7pPr>
            <a:lvl8pPr marL="3429000" indent="-228600" defTabSz="1827213" eaLnBrk="0" fontAlgn="base" hangingPunct="0">
              <a:spcBef>
                <a:spcPct val="0"/>
              </a:spcBef>
              <a:spcAft>
                <a:spcPct val="0"/>
              </a:spcAft>
              <a:defRPr sz="3600">
                <a:solidFill>
                  <a:schemeClr val="tx1"/>
                </a:solidFill>
                <a:latin typeface="Roboto" panose="02000000000000000000" pitchFamily="2" charset="0"/>
              </a:defRPr>
            </a:lvl8pPr>
            <a:lvl9pPr marL="3886200" indent="-228600" defTabSz="1827213" eaLnBrk="0" fontAlgn="base" hangingPunct="0">
              <a:spcBef>
                <a:spcPct val="0"/>
              </a:spcBef>
              <a:spcAft>
                <a:spcPct val="0"/>
              </a:spcAft>
              <a:defRPr sz="3600">
                <a:solidFill>
                  <a:schemeClr val="tx1"/>
                </a:solidFill>
                <a:latin typeface="Roboto" panose="02000000000000000000" pitchFamily="2" charset="0"/>
              </a:defRPr>
            </a:lvl9pPr>
          </a:lstStyle>
          <a:p>
            <a:pPr eaLnBrk="1" hangingPunct="1"/>
            <a:r>
              <a:rPr lang="en-US" altLang="en-US" sz="1750" b="1" dirty="0" smtClean="0">
                <a:solidFill>
                  <a:schemeClr val="bg1"/>
                </a:solidFill>
                <a:latin typeface="Arial" panose="020B0604020202020204" pitchFamily="34" charset="0"/>
                <a:ea typeface="Montserrat"/>
                <a:cs typeface="Arial" panose="020B0604020202020204" pitchFamily="34" charset="0"/>
              </a:rPr>
              <a:t>Sustain and build on PFL </a:t>
            </a:r>
            <a:r>
              <a:rPr lang="en-US" altLang="en-US" sz="1750" b="1" dirty="0">
                <a:solidFill>
                  <a:schemeClr val="bg1"/>
                </a:solidFill>
                <a:latin typeface="Arial" panose="020B0604020202020204" pitchFamily="34" charset="0"/>
                <a:ea typeface="Montserrat"/>
                <a:cs typeface="Arial" panose="020B0604020202020204" pitchFamily="34" charset="0"/>
              </a:rPr>
              <a:t>implementation</a:t>
            </a:r>
          </a:p>
        </p:txBody>
      </p:sp>
      <p:sp>
        <p:nvSpPr>
          <p:cNvPr id="54" name="TextBox 18"/>
          <p:cNvSpPr txBox="1">
            <a:spLocks noChangeArrowheads="1"/>
          </p:cNvSpPr>
          <p:nvPr/>
        </p:nvSpPr>
        <p:spPr bwMode="auto">
          <a:xfrm>
            <a:off x="1613840" y="5530468"/>
            <a:ext cx="9777413"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Roboto" panose="02000000000000000000" pitchFamily="2" charset="0"/>
              </a:defRPr>
            </a:lvl1pPr>
            <a:lvl2pPr marL="742950" indent="-285750">
              <a:defRPr sz="3600">
                <a:solidFill>
                  <a:schemeClr val="tx1"/>
                </a:solidFill>
                <a:latin typeface="Roboto" panose="02000000000000000000" pitchFamily="2" charset="0"/>
              </a:defRPr>
            </a:lvl2pPr>
            <a:lvl3pPr marL="1143000" indent="-228600">
              <a:defRPr sz="3600">
                <a:solidFill>
                  <a:schemeClr val="tx1"/>
                </a:solidFill>
                <a:latin typeface="Roboto" panose="02000000000000000000" pitchFamily="2" charset="0"/>
              </a:defRPr>
            </a:lvl3pPr>
            <a:lvl4pPr marL="1600200" indent="-228600">
              <a:defRPr sz="3600">
                <a:solidFill>
                  <a:schemeClr val="tx1"/>
                </a:solidFill>
                <a:latin typeface="Roboto" panose="02000000000000000000" pitchFamily="2" charset="0"/>
              </a:defRPr>
            </a:lvl4pPr>
            <a:lvl5pPr marL="2057400" indent="-228600">
              <a:defRPr sz="3600">
                <a:solidFill>
                  <a:schemeClr val="tx1"/>
                </a:solidFill>
                <a:latin typeface="Roboto" panose="02000000000000000000" pitchFamily="2" charset="0"/>
              </a:defRPr>
            </a:lvl5pPr>
            <a:lvl6pPr marL="2514600" indent="-228600" defTabSz="1827213" eaLnBrk="0" fontAlgn="base" hangingPunct="0">
              <a:spcBef>
                <a:spcPct val="0"/>
              </a:spcBef>
              <a:spcAft>
                <a:spcPct val="0"/>
              </a:spcAft>
              <a:defRPr sz="3600">
                <a:solidFill>
                  <a:schemeClr val="tx1"/>
                </a:solidFill>
                <a:latin typeface="Roboto" panose="02000000000000000000" pitchFamily="2" charset="0"/>
              </a:defRPr>
            </a:lvl6pPr>
            <a:lvl7pPr marL="2971800" indent="-228600" defTabSz="1827213" eaLnBrk="0" fontAlgn="base" hangingPunct="0">
              <a:spcBef>
                <a:spcPct val="0"/>
              </a:spcBef>
              <a:spcAft>
                <a:spcPct val="0"/>
              </a:spcAft>
              <a:defRPr sz="3600">
                <a:solidFill>
                  <a:schemeClr val="tx1"/>
                </a:solidFill>
                <a:latin typeface="Roboto" panose="02000000000000000000" pitchFamily="2" charset="0"/>
              </a:defRPr>
            </a:lvl7pPr>
            <a:lvl8pPr marL="3429000" indent="-228600" defTabSz="1827213" eaLnBrk="0" fontAlgn="base" hangingPunct="0">
              <a:spcBef>
                <a:spcPct val="0"/>
              </a:spcBef>
              <a:spcAft>
                <a:spcPct val="0"/>
              </a:spcAft>
              <a:defRPr sz="3600">
                <a:solidFill>
                  <a:schemeClr val="tx1"/>
                </a:solidFill>
                <a:latin typeface="Roboto" panose="02000000000000000000" pitchFamily="2" charset="0"/>
              </a:defRPr>
            </a:lvl8pPr>
            <a:lvl9pPr marL="3886200" indent="-228600" defTabSz="1827213" eaLnBrk="0" fontAlgn="base" hangingPunct="0">
              <a:spcBef>
                <a:spcPct val="0"/>
              </a:spcBef>
              <a:spcAft>
                <a:spcPct val="0"/>
              </a:spcAft>
              <a:defRPr sz="3600">
                <a:solidFill>
                  <a:schemeClr val="tx1"/>
                </a:solidFill>
                <a:latin typeface="Roboto" panose="02000000000000000000" pitchFamily="2" charset="0"/>
              </a:defRPr>
            </a:lvl9pPr>
          </a:lstStyle>
          <a:p>
            <a:pPr eaLnBrk="1" hangingPunct="1"/>
            <a:r>
              <a:rPr lang="en-US" altLang="en-US" sz="1250" dirty="0" smtClean="0">
                <a:solidFill>
                  <a:schemeClr val="bg1"/>
                </a:solidFill>
                <a:latin typeface="Arial" panose="020B0604020202020204" pitchFamily="34" charset="0"/>
                <a:ea typeface="Roboto Light" panose="02000000000000000000" pitchFamily="2" charset="0"/>
                <a:cs typeface="Arial" panose="020B0604020202020204" pitchFamily="34" charset="0"/>
              </a:rPr>
              <a:t>We are now one month into PFL implementation. We </a:t>
            </a:r>
            <a:r>
              <a:rPr lang="en-US" altLang="en-US" sz="1250" dirty="0">
                <a:solidFill>
                  <a:schemeClr val="bg1"/>
                </a:solidFill>
                <a:latin typeface="Arial" panose="020B0604020202020204" pitchFamily="34" charset="0"/>
                <a:ea typeface="Roboto Light" panose="02000000000000000000" pitchFamily="2" charset="0"/>
                <a:cs typeface="Arial" panose="020B0604020202020204" pitchFamily="34" charset="0"/>
              </a:rPr>
              <a:t>must </a:t>
            </a:r>
            <a:r>
              <a:rPr lang="en-US" altLang="en-US" sz="1250" dirty="0" smtClean="0">
                <a:solidFill>
                  <a:schemeClr val="bg1"/>
                </a:solidFill>
                <a:latin typeface="Arial" panose="020B0604020202020204" pitchFamily="34" charset="0"/>
                <a:ea typeface="Roboto Light" panose="02000000000000000000" pitchFamily="2" charset="0"/>
                <a:cs typeface="Arial" panose="020B0604020202020204" pitchFamily="34" charset="0"/>
              </a:rPr>
              <a:t>continue to </a:t>
            </a:r>
            <a:r>
              <a:rPr lang="en-US" altLang="en-US" sz="1250" dirty="0">
                <a:solidFill>
                  <a:schemeClr val="bg1"/>
                </a:solidFill>
                <a:latin typeface="Arial" panose="020B0604020202020204" pitchFamily="34" charset="0"/>
                <a:ea typeface="Roboto Light" panose="02000000000000000000" pitchFamily="2" charset="0"/>
                <a:cs typeface="Arial" panose="020B0604020202020204" pitchFamily="34" charset="0"/>
              </a:rPr>
              <a:t>provide </a:t>
            </a:r>
            <a:r>
              <a:rPr lang="en-US" altLang="en-US" sz="1250" dirty="0" smtClean="0">
                <a:solidFill>
                  <a:schemeClr val="bg1"/>
                </a:solidFill>
                <a:latin typeface="Arial" panose="020B0604020202020204" pitchFamily="34" charset="0"/>
                <a:ea typeface="Roboto Light" panose="02000000000000000000" pitchFamily="2" charset="0"/>
                <a:cs typeface="Arial" panose="020B0604020202020204" pitchFamily="34" charset="0"/>
              </a:rPr>
              <a:t>information </a:t>
            </a:r>
            <a:r>
              <a:rPr lang="en-US" altLang="en-US" sz="1250" dirty="0">
                <a:solidFill>
                  <a:schemeClr val="bg1"/>
                </a:solidFill>
                <a:latin typeface="Arial" panose="020B0604020202020204" pitchFamily="34" charset="0"/>
                <a:ea typeface="Roboto Light" panose="02000000000000000000" pitchFamily="2" charset="0"/>
                <a:cs typeface="Arial" panose="020B0604020202020204" pitchFamily="34" charset="0"/>
              </a:rPr>
              <a:t>about </a:t>
            </a:r>
            <a:r>
              <a:rPr lang="en-US" altLang="en-US" sz="1250" dirty="0" smtClean="0">
                <a:solidFill>
                  <a:schemeClr val="bg1"/>
                </a:solidFill>
                <a:latin typeface="Arial" panose="020B0604020202020204" pitchFamily="34" charset="0"/>
                <a:ea typeface="Roboto Light" panose="02000000000000000000" pitchFamily="2" charset="0"/>
                <a:cs typeface="Arial" panose="020B0604020202020204" pitchFamily="34" charset="0"/>
              </a:rPr>
              <a:t>services and benefits and how you can access them. </a:t>
            </a:r>
            <a:endParaRPr lang="en-US" altLang="en-US" sz="1250" dirty="0">
              <a:solidFill>
                <a:schemeClr val="bg1"/>
              </a:solidFill>
              <a:latin typeface="Arial" panose="020B0604020202020204" pitchFamily="34" charset="0"/>
              <a:ea typeface="Roboto Light" panose="02000000000000000000" pitchFamily="2" charset="0"/>
              <a:cs typeface="Arial" panose="020B0604020202020204" pitchFamily="34" charset="0"/>
            </a:endParaRPr>
          </a:p>
        </p:txBody>
      </p:sp>
      <p:sp>
        <p:nvSpPr>
          <p:cNvPr id="55" name="Shape 2554"/>
          <p:cNvSpPr/>
          <p:nvPr/>
        </p:nvSpPr>
        <p:spPr>
          <a:xfrm>
            <a:off x="1035197" y="3293680"/>
            <a:ext cx="434181" cy="394494"/>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rgbClr val="53585F"/>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6" name="Shape 2690"/>
          <p:cNvSpPr/>
          <p:nvPr/>
        </p:nvSpPr>
        <p:spPr>
          <a:xfrm>
            <a:off x="1066153" y="2288793"/>
            <a:ext cx="372269" cy="338138"/>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rgbClr val="53585F"/>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7" name="Shape 2787"/>
          <p:cNvSpPr/>
          <p:nvPr/>
        </p:nvSpPr>
        <p:spPr>
          <a:xfrm>
            <a:off x="1080440" y="4464462"/>
            <a:ext cx="343694" cy="343694"/>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8" name="Shape 2646"/>
          <p:cNvSpPr/>
          <p:nvPr/>
        </p:nvSpPr>
        <p:spPr>
          <a:xfrm>
            <a:off x="1080440" y="5359018"/>
            <a:ext cx="343694" cy="343694"/>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Tree>
    <p:extLst>
      <p:ext uri="{BB962C8B-B14F-4D97-AF65-F5344CB8AC3E}">
        <p14:creationId xmlns:p14="http://schemas.microsoft.com/office/powerpoint/2010/main" val="335101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1"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3775" y="1147763"/>
            <a:ext cx="4676775"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76D52ED9-8EF4-3E46-8152-FD0D0A2DAC71}"/>
              </a:ext>
            </a:extLst>
          </p:cNvPr>
          <p:cNvSpPr txBox="1"/>
          <p:nvPr/>
        </p:nvSpPr>
        <p:spPr>
          <a:xfrm>
            <a:off x="1395686" y="567406"/>
            <a:ext cx="4656684" cy="246221"/>
          </a:xfrm>
          <a:prstGeom prst="rect">
            <a:avLst/>
          </a:prstGeom>
          <a:noFill/>
        </p:spPr>
        <p:txBody>
          <a:bodyPr wrap="square" rtlCol="0">
            <a:spAutoFit/>
          </a:bodyPr>
          <a:lstStyle/>
          <a:p>
            <a:r>
              <a:rPr lang="en-US" sz="1000" b="1" spc="300" dirty="0" smtClean="0">
                <a:solidFill>
                  <a:srgbClr val="EEF7D0"/>
                </a:solidFill>
                <a:latin typeface="Arial" panose="020B0604020202020204" pitchFamily="34" charset="0"/>
                <a:cs typeface="Arial" panose="020B0604020202020204" pitchFamily="34" charset="0"/>
              </a:rPr>
              <a:t>RESULTS</a:t>
            </a:r>
            <a:endParaRPr lang="en-US" sz="1000" b="1" spc="300" dirty="0">
              <a:solidFill>
                <a:srgbClr val="EEF7D0"/>
              </a:solidFill>
              <a:latin typeface="Arial" panose="020B0604020202020204" pitchFamily="34" charset="0"/>
              <a:cs typeface="Arial" panose="020B0604020202020204" pitchFamily="34" charset="0"/>
            </a:endParaRPr>
          </a:p>
        </p:txBody>
      </p:sp>
      <p:pic>
        <p:nvPicPr>
          <p:cNvPr id="1029" name="Picture 2" descr="image001"/>
          <p:cNvPicPr>
            <a:picLocks noChangeAspect="1" noChangeArrowheads="1"/>
          </p:cNvPicPr>
          <p:nvPr/>
        </p:nvPicPr>
        <p:blipFill rotWithShape="1">
          <a:blip r:embed="rId4">
            <a:extLst>
              <a:ext uri="{28A0092B-C50C-407E-A947-70E740481C1C}">
                <a14:useLocalDpi xmlns:a14="http://schemas.microsoft.com/office/drawing/2010/main" val="0"/>
              </a:ext>
            </a:extLst>
          </a:blip>
          <a:srcRect b="11149"/>
          <a:stretch/>
        </p:blipFill>
        <p:spPr bwMode="auto">
          <a:xfrm>
            <a:off x="7386638" y="90488"/>
            <a:ext cx="4705350" cy="611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994210" y="1995986"/>
            <a:ext cx="1976438" cy="2961355"/>
          </a:xfrm>
          <a:prstGeom prst="rect">
            <a:avLst/>
          </a:prstGeom>
          <a:solidFill>
            <a:srgbClr val="00A26E"/>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a:latin typeface="Source Sans Pro Light" charset="0"/>
            </a:endParaRPr>
          </a:p>
        </p:txBody>
      </p:sp>
      <p:cxnSp>
        <p:nvCxnSpPr>
          <p:cNvPr id="20" name="Straight Connector 19"/>
          <p:cNvCxnSpPr/>
          <p:nvPr/>
        </p:nvCxnSpPr>
        <p:spPr>
          <a:xfrm>
            <a:off x="1860985" y="3192168"/>
            <a:ext cx="243681"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Shape 2645"/>
          <p:cNvSpPr/>
          <p:nvPr/>
        </p:nvSpPr>
        <p:spPr>
          <a:xfrm>
            <a:off x="1670485" y="2459537"/>
            <a:ext cx="632619" cy="459581"/>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Source Sans Pro Light" charset="0"/>
              <a:ea typeface="Source Sans Pro Light" charset="0"/>
              <a:cs typeface="Source Sans Pro Light" charset="0"/>
              <a:sym typeface="Gill Sans"/>
            </a:endParaRPr>
          </a:p>
        </p:txBody>
      </p:sp>
      <p:sp>
        <p:nvSpPr>
          <p:cNvPr id="11" name="TextBox 8">
            <a:extLst>
              <a:ext uri="{FF2B5EF4-FFF2-40B4-BE49-F238E27FC236}">
                <a16:creationId xmlns:a16="http://schemas.microsoft.com/office/drawing/2014/main" id="{8914A8C7-3A49-CA4F-8AB5-3A48457EBA92}"/>
              </a:ext>
            </a:extLst>
          </p:cNvPr>
          <p:cNvSpPr txBox="1"/>
          <p:nvPr/>
        </p:nvSpPr>
        <p:spPr>
          <a:xfrm>
            <a:off x="994210" y="3441853"/>
            <a:ext cx="1976438" cy="11695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buClr>
                <a:srgbClr val="00A26E"/>
              </a:buClr>
              <a:buSzPct val="100000"/>
            </a:pPr>
            <a:r>
              <a:rPr lang="en-US" sz="1400" dirty="0" smtClean="0">
                <a:solidFill>
                  <a:schemeClr val="bg1"/>
                </a:solidFill>
                <a:latin typeface="Arial" panose="020B0604020202020204" pitchFamily="34" charset="0"/>
                <a:cs typeface="Arial" panose="020B0604020202020204" pitchFamily="34" charset="0"/>
              </a:rPr>
              <a:t>Family-related </a:t>
            </a:r>
            <a:r>
              <a:rPr lang="en-US" sz="1400" dirty="0">
                <a:solidFill>
                  <a:schemeClr val="bg1"/>
                </a:solidFill>
                <a:latin typeface="Arial" panose="020B0604020202020204" pitchFamily="34" charset="0"/>
                <a:cs typeface="Arial" panose="020B0604020202020204" pitchFamily="34" charset="0"/>
              </a:rPr>
              <a:t>web traffic on </a:t>
            </a:r>
            <a:r>
              <a:rPr lang="en-US" sz="1400" dirty="0" smtClean="0">
                <a:solidFill>
                  <a:schemeClr val="bg1"/>
                </a:solidFill>
                <a:latin typeface="Arial" panose="020B0604020202020204" pitchFamily="34" charset="0"/>
                <a:cs typeface="Arial" panose="020B0604020202020204" pitchFamily="34" charset="0"/>
              </a:rPr>
              <a:t>veterans.gc.ca grew </a:t>
            </a:r>
            <a:r>
              <a:rPr lang="en-US" sz="1400" dirty="0" smtClean="0">
                <a:latin typeface="Arial" panose="020B0604020202020204" pitchFamily="34" charset="0"/>
                <a:cs typeface="Arial" panose="020B0604020202020204" pitchFamily="34" charset="0"/>
              </a:rPr>
              <a:t>222% </a:t>
            </a:r>
            <a:r>
              <a:rPr lang="en-US" sz="1400" dirty="0" smtClean="0">
                <a:solidFill>
                  <a:schemeClr val="bg1"/>
                </a:solidFill>
                <a:latin typeface="Arial" panose="020B0604020202020204" pitchFamily="34" charset="0"/>
                <a:cs typeface="Arial" panose="020B0604020202020204" pitchFamily="34" charset="0"/>
              </a:rPr>
              <a:t>between </a:t>
            </a:r>
            <a:r>
              <a:rPr lang="en-US" sz="1400" dirty="0">
                <a:solidFill>
                  <a:schemeClr val="bg1"/>
                </a:solidFill>
                <a:latin typeface="Arial" panose="020B0604020202020204" pitchFamily="34" charset="0"/>
                <a:cs typeface="Arial" panose="020B0604020202020204" pitchFamily="34" charset="0"/>
              </a:rPr>
              <a:t>March </a:t>
            </a:r>
            <a:r>
              <a:rPr lang="en-US" sz="1400" dirty="0" smtClean="0">
                <a:solidFill>
                  <a:schemeClr val="bg1"/>
                </a:solidFill>
                <a:latin typeface="Arial" panose="020B0604020202020204" pitchFamily="34" charset="0"/>
                <a:cs typeface="Arial" panose="020B0604020202020204" pitchFamily="34" charset="0"/>
              </a:rPr>
              <a:t>2018 and </a:t>
            </a:r>
            <a:r>
              <a:rPr lang="en-US" sz="1400" dirty="0">
                <a:solidFill>
                  <a:schemeClr val="bg1"/>
                </a:solidFill>
                <a:latin typeface="Arial" panose="020B0604020202020204" pitchFamily="34" charset="0"/>
                <a:cs typeface="Arial" panose="020B0604020202020204" pitchFamily="34" charset="0"/>
              </a:rPr>
              <a:t>March </a:t>
            </a:r>
            <a:r>
              <a:rPr lang="en-US" sz="1400" dirty="0" smtClean="0">
                <a:solidFill>
                  <a:schemeClr val="bg1"/>
                </a:solidFill>
                <a:latin typeface="Arial" panose="020B0604020202020204" pitchFamily="34" charset="0"/>
                <a:cs typeface="Arial" panose="020B0604020202020204" pitchFamily="34" charset="0"/>
              </a:rPr>
              <a:t>2019.</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443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C8BE77C2-D907-184C-B82C-FC16217478C1}"/>
              </a:ext>
            </a:extLst>
          </p:cNvPr>
          <p:cNvSpPr txBox="1"/>
          <p:nvPr/>
        </p:nvSpPr>
        <p:spPr>
          <a:xfrm>
            <a:off x="859013" y="2026983"/>
            <a:ext cx="5874968" cy="861774"/>
          </a:xfrm>
          <a:prstGeom prst="rect">
            <a:avLst/>
          </a:prstGeom>
          <a:noFill/>
        </p:spPr>
        <p:txBody>
          <a:bodyPr wrap="square" rtlCol="0">
            <a:spAutoFit/>
          </a:bodyPr>
          <a:lstStyle/>
          <a:p>
            <a:pPr>
              <a:lnSpc>
                <a:spcPts val="6000"/>
              </a:lnSpc>
            </a:pPr>
            <a:r>
              <a:rPr lang="en-US" sz="6000" spc="-300" dirty="0" smtClean="0">
                <a:solidFill>
                  <a:schemeClr val="bg1"/>
                </a:solidFill>
                <a:latin typeface="Georgia" panose="02040502050405020303" pitchFamily="18" charset="0"/>
                <a:cs typeface="Arial" panose="020B0604020202020204" pitchFamily="34" charset="0"/>
              </a:rPr>
              <a:t>How can we help?</a:t>
            </a:r>
            <a:endParaRPr lang="en-US" sz="6000" spc="-300" dirty="0">
              <a:solidFill>
                <a:schemeClr val="bg1"/>
              </a:solidFill>
              <a:latin typeface="Georgia" panose="02040502050405020303" pitchFamily="18" charset="0"/>
              <a:cs typeface="Arial" panose="020B0604020202020204" pitchFamily="34" charset="0"/>
            </a:endParaRPr>
          </a:p>
        </p:txBody>
      </p:sp>
      <p:sp>
        <p:nvSpPr>
          <p:cNvPr id="4" name="TextBox 3">
            <a:extLst>
              <a:ext uri="{FF2B5EF4-FFF2-40B4-BE49-F238E27FC236}">
                <a16:creationId xmlns:a16="http://schemas.microsoft.com/office/drawing/2014/main" id="{E7664906-8DDC-754B-B314-43034C6E5D0E}"/>
              </a:ext>
            </a:extLst>
          </p:cNvPr>
          <p:cNvSpPr txBox="1"/>
          <p:nvPr/>
        </p:nvSpPr>
        <p:spPr>
          <a:xfrm>
            <a:off x="1395686" y="567406"/>
            <a:ext cx="4656684" cy="246221"/>
          </a:xfrm>
          <a:prstGeom prst="rect">
            <a:avLst/>
          </a:prstGeom>
          <a:noFill/>
        </p:spPr>
        <p:txBody>
          <a:bodyPr wrap="square" rtlCol="0">
            <a:spAutoFit/>
          </a:bodyPr>
          <a:lstStyle/>
          <a:p>
            <a:r>
              <a:rPr lang="en-US" sz="1000" b="1" spc="300" dirty="0" smtClean="0">
                <a:solidFill>
                  <a:srgbClr val="EEF7D0"/>
                </a:solidFill>
                <a:latin typeface="Arial" panose="020B0604020202020204" pitchFamily="34" charset="0"/>
                <a:cs typeface="Arial" panose="020B0604020202020204" pitchFamily="34" charset="0"/>
              </a:rPr>
              <a:t>DEVELOPING THE STRATEGY</a:t>
            </a:r>
            <a:endParaRPr lang="en-US" sz="1000" b="1" spc="300" dirty="0">
              <a:solidFill>
                <a:srgbClr val="EEF7D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914A8C7-3A49-CA4F-8AB5-3A48457EBA92}"/>
              </a:ext>
            </a:extLst>
          </p:cNvPr>
          <p:cNvSpPr txBox="1"/>
          <p:nvPr/>
        </p:nvSpPr>
        <p:spPr>
          <a:xfrm>
            <a:off x="988220" y="3276034"/>
            <a:ext cx="5113845" cy="2339102"/>
          </a:xfrm>
          <a:prstGeom prst="rect">
            <a:avLst/>
          </a:prstGeom>
          <a:noFill/>
        </p:spPr>
        <p:txBody>
          <a:bodyPr wrap="square" rtlCol="0">
            <a:spAutoFit/>
          </a:bodyPr>
          <a:lstStyle/>
          <a:p>
            <a:pPr marL="342900" indent="-342900">
              <a:spcAft>
                <a:spcPts val="600"/>
              </a:spcAft>
              <a:buClr>
                <a:srgbClr val="00A26E"/>
              </a:buClr>
              <a:buSzPct val="100000"/>
              <a:buFont typeface="Segoe UI Symbol" panose="020B0502040204020203" pitchFamily="34" charset="0"/>
              <a:buChar char="⏤"/>
            </a:pPr>
            <a:r>
              <a:rPr lang="en-CA" dirty="0" smtClean="0">
                <a:solidFill>
                  <a:schemeClr val="bg1"/>
                </a:solidFill>
                <a:latin typeface="Arial" panose="020B0604020202020204" pitchFamily="34" charset="0"/>
                <a:cs typeface="Arial" panose="020B0604020202020204" pitchFamily="34" charset="0"/>
              </a:rPr>
              <a:t>Who are the families we need to reach most?</a:t>
            </a:r>
          </a:p>
          <a:p>
            <a:pPr marL="342900" indent="-342900">
              <a:spcAft>
                <a:spcPts val="600"/>
              </a:spcAft>
              <a:buClr>
                <a:srgbClr val="00A26E"/>
              </a:buClr>
              <a:buSzPct val="100000"/>
              <a:buFont typeface="Segoe UI Symbol" panose="020B0502040204020203" pitchFamily="34" charset="0"/>
              <a:buChar char="⏤"/>
            </a:pPr>
            <a:r>
              <a:rPr lang="en-CA" dirty="0" smtClean="0">
                <a:solidFill>
                  <a:schemeClr val="bg1"/>
                </a:solidFill>
                <a:latin typeface="Arial" panose="020B0604020202020204" pitchFamily="34" charset="0"/>
                <a:cs typeface="Arial" panose="020B0604020202020204" pitchFamily="34" charset="0"/>
              </a:rPr>
              <a:t>How can we best reach them? </a:t>
            </a:r>
            <a:endParaRPr lang="en-CA" dirty="0">
              <a:solidFill>
                <a:schemeClr val="bg1"/>
              </a:solidFill>
              <a:latin typeface="Arial" panose="020B0604020202020204" pitchFamily="34" charset="0"/>
              <a:cs typeface="Arial" panose="020B0604020202020204" pitchFamily="34" charset="0"/>
            </a:endParaRPr>
          </a:p>
          <a:p>
            <a:pPr marL="342900" indent="-342900">
              <a:spcAft>
                <a:spcPts val="600"/>
              </a:spcAft>
              <a:buClr>
                <a:srgbClr val="00A26E"/>
              </a:buClr>
              <a:buSzPct val="100000"/>
              <a:buFont typeface="Segoe UI Symbol" panose="020B0502040204020203" pitchFamily="34" charset="0"/>
              <a:buChar char="⏤"/>
            </a:pPr>
            <a:r>
              <a:rPr lang="en-CA" dirty="0" smtClean="0">
                <a:solidFill>
                  <a:schemeClr val="bg1"/>
                </a:solidFill>
                <a:latin typeface="Arial" panose="020B0604020202020204" pitchFamily="34" charset="0"/>
                <a:cs typeface="Arial" panose="020B0604020202020204" pitchFamily="34" charset="0"/>
              </a:rPr>
              <a:t>What information gaps exist?</a:t>
            </a:r>
            <a:endParaRPr lang="en-CA" dirty="0">
              <a:solidFill>
                <a:schemeClr val="bg1"/>
              </a:solidFill>
              <a:latin typeface="Arial" panose="020B0604020202020204" pitchFamily="34" charset="0"/>
              <a:cs typeface="Arial" panose="020B0604020202020204" pitchFamily="34" charset="0"/>
            </a:endParaRPr>
          </a:p>
          <a:p>
            <a:pPr marL="342900" indent="-342900">
              <a:spcAft>
                <a:spcPts val="600"/>
              </a:spcAft>
              <a:buClr>
                <a:srgbClr val="00A26E"/>
              </a:buClr>
              <a:buSzPct val="100000"/>
              <a:buFont typeface="Segoe UI Symbol" panose="020B0502040204020203" pitchFamily="34" charset="0"/>
              <a:buChar char="⏤"/>
            </a:pPr>
            <a:r>
              <a:rPr lang="en-CA" dirty="0" smtClean="0">
                <a:solidFill>
                  <a:schemeClr val="bg1"/>
                </a:solidFill>
                <a:latin typeface="Arial" panose="020B0604020202020204" pitchFamily="34" charset="0"/>
                <a:cs typeface="Arial" panose="020B0604020202020204" pitchFamily="34" charset="0"/>
              </a:rPr>
              <a:t>What do we need to know in planning our communications that we might not have considered?</a:t>
            </a:r>
          </a:p>
          <a:p>
            <a:pPr marL="342900" indent="-342900">
              <a:spcAft>
                <a:spcPts val="600"/>
              </a:spcAft>
              <a:buClr>
                <a:srgbClr val="00A26E"/>
              </a:buClr>
              <a:buSzPct val="100000"/>
              <a:buFont typeface="Segoe UI Symbol" panose="020B0502040204020203" pitchFamily="34" charset="0"/>
              <a:buChar char="⏤"/>
            </a:pPr>
            <a:r>
              <a:rPr lang="en-CA" dirty="0" smtClean="0">
                <a:solidFill>
                  <a:schemeClr val="bg1"/>
                </a:solidFill>
                <a:latin typeface="Arial" panose="020B0604020202020204" pitchFamily="34" charset="0"/>
                <a:cs typeface="Arial" panose="020B0604020202020204" pitchFamily="34" charset="0"/>
              </a:rPr>
              <a:t>What opportunities should we explore?</a:t>
            </a:r>
            <a:endParaRPr lang="en-CA"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868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4985</TotalTime>
  <Words>505</Words>
  <Application>Microsoft Office PowerPoint</Application>
  <PresentationFormat>Widescreen</PresentationFormat>
  <Paragraphs>57</Paragraphs>
  <Slides>6</Slides>
  <Notes>6</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6</vt:i4>
      </vt:variant>
    </vt:vector>
  </HeadingPairs>
  <TitlesOfParts>
    <vt:vector size="19" baseType="lpstr">
      <vt:lpstr>Arial</vt:lpstr>
      <vt:lpstr>Calibri</vt:lpstr>
      <vt:lpstr>Georgia</vt:lpstr>
      <vt:lpstr>Gill Sans</vt:lpstr>
      <vt:lpstr>Montserrat</vt:lpstr>
      <vt:lpstr>Roboto</vt:lpstr>
      <vt:lpstr>Roboto Light</vt:lpstr>
      <vt:lpstr>Segoe UI Symbol</vt:lpstr>
      <vt:lpstr>Source Sans Pro Light</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Sarah X Brown</cp:lastModifiedBy>
  <cp:revision>84</cp:revision>
  <cp:lastPrinted>2019-03-01T21:34:34Z</cp:lastPrinted>
  <dcterms:created xsi:type="dcterms:W3CDTF">2019-02-20T21:06:01Z</dcterms:created>
  <dcterms:modified xsi:type="dcterms:W3CDTF">2019-04-24T20:07:26Z</dcterms:modified>
</cp:coreProperties>
</file>