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2.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7" r:id="rId2"/>
    <p:sldId id="258" r:id="rId3"/>
    <p:sldId id="259" r:id="rId4"/>
    <p:sldId id="260" r:id="rId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8756" autoAdjust="0"/>
  </p:normalViewPr>
  <p:slideViewPr>
    <p:cSldViewPr snapToGrid="0">
      <p:cViewPr varScale="1">
        <p:scale>
          <a:sx n="91" d="100"/>
          <a:sy n="91" d="100"/>
        </p:scale>
        <p:origin x="222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DA2CECF-61E6-41EC-85FE-ADDEDC2D08B0}" type="datetimeFigureOut">
              <a:rPr lang="en-US" smtClean="0"/>
              <a:t>2019/04/25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F3BB237-1FFC-4C07-BCEA-4A7BE0A1BD84}" type="slidenum">
              <a:rPr lang="en-US" smtClean="0"/>
              <a:t>‹#›</a:t>
            </a:fld>
            <a:endParaRPr lang="en-US"/>
          </a:p>
        </p:txBody>
      </p:sp>
    </p:spTree>
    <p:extLst>
      <p:ext uri="{BB962C8B-B14F-4D97-AF65-F5344CB8AC3E}">
        <p14:creationId xmlns:p14="http://schemas.microsoft.com/office/powerpoint/2010/main" val="4243676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FBBCB4B-C5CB-43A8-9B1E-6B898B4DBD28}" type="slidenum">
              <a:rPr lang="en-US" smtClean="0"/>
              <a:t>1</a:t>
            </a:fld>
            <a:endParaRPr lang="en-US" dirty="0"/>
          </a:p>
        </p:txBody>
      </p:sp>
    </p:spTree>
    <p:extLst>
      <p:ext uri="{BB962C8B-B14F-4D97-AF65-F5344CB8AC3E}">
        <p14:creationId xmlns:p14="http://schemas.microsoft.com/office/powerpoint/2010/main" val="698474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r>
              <a:rPr lang="en-US" b="1" dirty="0" smtClean="0"/>
              <a:t>Definition of well-being</a:t>
            </a:r>
          </a:p>
          <a:p>
            <a:r>
              <a:rPr lang="en-US" dirty="0" smtClean="0"/>
              <a:t>While most agreed well-being was about living well, there was no standard definition for “well-being”. This was challenging from a policy perspective, as it is hard to chart a course toward an undefined destination (outcome). </a:t>
            </a:r>
          </a:p>
          <a:p>
            <a:pPr marL="178027" indent="-178027">
              <a:buFont typeface="Arial" panose="020B0604020202020204" pitchFamily="34" charset="0"/>
              <a:buChar char="•"/>
            </a:pPr>
            <a:endParaRPr lang="en-US" dirty="0" smtClean="0"/>
          </a:p>
          <a:p>
            <a:pPr defTabSz="949478">
              <a:defRPr/>
            </a:pPr>
            <a:r>
              <a:rPr lang="en-US" b="1" dirty="0" smtClean="0"/>
              <a:t>Conceptual Framework</a:t>
            </a:r>
          </a:p>
          <a:p>
            <a:pPr defTabSz="949478">
              <a:defRPr/>
            </a:pPr>
            <a:r>
              <a:rPr lang="en-US" dirty="0" smtClean="0"/>
              <a:t>To support the Department, the Research Directorate led the development of a conceptual framework of Veteran well-being, in collaboration with the Strategic Policy team. </a:t>
            </a:r>
          </a:p>
          <a:p>
            <a:pPr defTabSz="949478">
              <a:defRPr/>
            </a:pPr>
            <a:endParaRPr lang="en-US" dirty="0" smtClean="0"/>
          </a:p>
          <a:p>
            <a:pPr defTabSz="949478">
              <a:defRPr/>
            </a:pPr>
            <a:r>
              <a:rPr lang="en-US" dirty="0" smtClean="0"/>
              <a:t>The framework emerged at VAC over the past decade in a consensus-seeking, multidisciplinary process informed by reviews of international professional literature, consultations with experts in other nations and evidence from the Life After Service Studies.</a:t>
            </a:r>
          </a:p>
          <a:p>
            <a:pPr marL="178027" indent="-178027">
              <a:buFont typeface="Arial" panose="020B0604020202020204" pitchFamily="34" charset="0"/>
              <a:buChar char="•"/>
            </a:pPr>
            <a:endParaRPr lang="en-US" dirty="0" smtClean="0"/>
          </a:p>
          <a:p>
            <a:pPr defTabSz="949478">
              <a:defRPr/>
            </a:pPr>
            <a:r>
              <a:rPr lang="en-US" b="1" dirty="0" smtClean="0"/>
              <a:t>Seven Domains</a:t>
            </a:r>
          </a:p>
          <a:p>
            <a:pPr defTabSz="949478">
              <a:defRPr/>
            </a:pPr>
            <a:r>
              <a:rPr lang="en-US" dirty="0" smtClean="0"/>
              <a:t>The conceptual framework indicates that enabling the well-being of Veteran’s involves examining and taking action in seven domains. Well-being considers how an individual or population is doing across all these domains. </a:t>
            </a:r>
          </a:p>
          <a:p>
            <a:pPr marL="178027" indent="-178027">
              <a:buFont typeface="Arial" panose="020B0604020202020204" pitchFamily="34" charset="0"/>
              <a:buChar char="•"/>
            </a:pPr>
            <a:endParaRPr lang="en-US" b="1" dirty="0" smtClean="0"/>
          </a:p>
          <a:p>
            <a:r>
              <a:rPr lang="en-US" dirty="0" smtClean="0"/>
              <a:t>The domains are key areas of life important to successful transition to post-military life and living well throughout the remainder of Veterans’ lives.</a:t>
            </a:r>
          </a:p>
          <a:p>
            <a:pPr marL="174708" indent="-174708">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FBBCB4B-C5CB-43A8-9B1E-6B898B4DBD28}" type="slidenum">
              <a:rPr lang="en-US" smtClean="0"/>
              <a:t>2</a:t>
            </a:fld>
            <a:endParaRPr lang="en-US" dirty="0"/>
          </a:p>
        </p:txBody>
      </p:sp>
    </p:spTree>
    <p:extLst>
      <p:ext uri="{BB962C8B-B14F-4D97-AF65-F5344CB8AC3E}">
        <p14:creationId xmlns:p14="http://schemas.microsoft.com/office/powerpoint/2010/main" val="1380282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r>
              <a:rPr lang="en-US" dirty="0"/>
              <a:t>The domains are interconnected and interdependent. Each domain influences every other domain.  Each Veteran will experience the domains in different and deeply personal ways over his/her life-course, influenced by many factors in all the well-being domains. </a:t>
            </a:r>
          </a:p>
          <a:p>
            <a:endParaRPr lang="en-US" dirty="0"/>
          </a:p>
          <a:p>
            <a:r>
              <a:rPr lang="en-US" dirty="0"/>
              <a:t>The column on the right are the defined desired outcomes. These outcome statements are intended to capture the stable and enduring "desired states" or “ideal” that we are working towards. They represent an end-state or goal, to which we are constantly contributing through our programs, strategies and alliances. They are enduring and are not temporal/ time-based; they express "ends" as opposed to "means“.  These outcomes are different from objectives which are time-based (short-, medium- and long-term).  </a:t>
            </a:r>
          </a:p>
          <a:p>
            <a:endParaRPr lang="en-US" dirty="0"/>
          </a:p>
          <a:p>
            <a:r>
              <a:rPr lang="en-US" dirty="0"/>
              <a:t>To support the well-being of veterans and their families, strategies are required across all the domains and involve multiple players who all have roles to play: the Veteran and their family on the one hand, and communities, and public/private sectors on the other. </a:t>
            </a:r>
          </a:p>
          <a:p>
            <a:endParaRPr lang="en-US" baseline="0" dirty="0" smtClean="0"/>
          </a:p>
          <a:p>
            <a:endParaRPr lang="en-US" dirty="0" smtClean="0"/>
          </a:p>
          <a:p>
            <a:pPr marL="174708" indent="-174708">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FBBCB4B-C5CB-43A8-9B1E-6B898B4DBD28}" type="slidenum">
              <a:rPr lang="en-US" smtClean="0"/>
              <a:t>3</a:t>
            </a:fld>
            <a:endParaRPr lang="en-US" dirty="0"/>
          </a:p>
        </p:txBody>
      </p:sp>
    </p:spTree>
    <p:extLst>
      <p:ext uri="{BB962C8B-B14F-4D97-AF65-F5344CB8AC3E}">
        <p14:creationId xmlns:p14="http://schemas.microsoft.com/office/powerpoint/2010/main" val="1057515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r>
              <a:rPr lang="en-US" dirty="0" smtClean="0"/>
              <a:t>VAC </a:t>
            </a:r>
            <a:r>
              <a:rPr lang="en-US" dirty="0"/>
              <a:t>has clearly defined outcomes for the well-being of Veterans. </a:t>
            </a:r>
            <a:r>
              <a:rPr lang="en-US" dirty="0"/>
              <a:t>This is the square on the right (the “ideal”).</a:t>
            </a:r>
          </a:p>
          <a:p>
            <a:endParaRPr lang="en-US" dirty="0"/>
          </a:p>
          <a:p>
            <a:r>
              <a:rPr lang="en-US" dirty="0"/>
              <a:t>The square on the left is the Veteran population. In order to be able to measure how the Veteran population is doing as compared to the desired outcomes, VAC developed a comprehensive Well-being Surveillance Framework. The Strategic Policy Unit worked in collaboration with VAC’s Epidemiologist and Health Economist (Research Division) to build an accepted set of high level indicators to monitor Veteran well-being in each domain. The first Veterans Well-being Surveillance report is in progress and will be released in the coming months. One of the main data sources is the Life After Service Survey (LASS). The indicators in this framework are closely linked and aligned with the Departmental Results Framework. </a:t>
            </a:r>
          </a:p>
          <a:p>
            <a:endParaRPr lang="en-US" dirty="0"/>
          </a:p>
          <a:p>
            <a:r>
              <a:rPr lang="en-US" dirty="0"/>
              <a:t>Issues are identified by describing the Veteran population to comprehensively understand their challenges, and by assessing the gaps in their well-being (left of image) when weighed against the desired well-being outcomes (right of image). </a:t>
            </a:r>
          </a:p>
          <a:p>
            <a:endParaRPr lang="en-US" dirty="0"/>
          </a:p>
          <a:p>
            <a:pPr defTabSz="931774">
              <a:defRPr/>
            </a:pPr>
            <a:r>
              <a:rPr lang="en-US" dirty="0"/>
              <a:t>Measuring the well-being of the population and analyzing the gaps (</a:t>
            </a:r>
            <a:r>
              <a:rPr lang="en-US" dirty="0" err="1"/>
              <a:t>centre</a:t>
            </a:r>
            <a:r>
              <a:rPr lang="en-US" dirty="0"/>
              <a:t> of image) will help VAC to develop strategies and direct resources at the areas of need (drive research and policy agendas – bottom of image). Strategic policy development and action (e.g. champion &amp; advocate, navigate &amp; coordinate, strategies, programs &amp; benefits) occur based on identified areas of need/gaps. </a:t>
            </a:r>
          </a:p>
          <a:p>
            <a:endParaRPr lang="en-US" dirty="0"/>
          </a:p>
          <a:p>
            <a:r>
              <a:rPr lang="en-US" dirty="0"/>
              <a:t>Action taken is evaluated against the desired well-being outcomes. </a:t>
            </a:r>
          </a:p>
          <a:p>
            <a:endParaRPr lang="en-US" dirty="0"/>
          </a:p>
          <a:p>
            <a:r>
              <a:rPr lang="en-US" dirty="0"/>
              <a:t>The cycle begins again.</a:t>
            </a:r>
          </a:p>
        </p:txBody>
      </p:sp>
      <p:sp>
        <p:nvSpPr>
          <p:cNvPr id="4" name="Slide Number Placeholder 3"/>
          <p:cNvSpPr>
            <a:spLocks noGrp="1"/>
          </p:cNvSpPr>
          <p:nvPr>
            <p:ph type="sldNum" sz="quarter" idx="10"/>
          </p:nvPr>
        </p:nvSpPr>
        <p:spPr/>
        <p:txBody>
          <a:bodyPr/>
          <a:lstStyle/>
          <a:p>
            <a:fld id="{9FBBCB4B-C5CB-43A8-9B1E-6B898B4DBD28}" type="slidenum">
              <a:rPr lang="en-US" smtClean="0"/>
              <a:t>4</a:t>
            </a:fld>
            <a:endParaRPr lang="en-US" dirty="0"/>
          </a:p>
        </p:txBody>
      </p:sp>
    </p:spTree>
    <p:extLst>
      <p:ext uri="{BB962C8B-B14F-4D97-AF65-F5344CB8AC3E}">
        <p14:creationId xmlns:p14="http://schemas.microsoft.com/office/powerpoint/2010/main" val="4009268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4583F92-DBA4-47AB-AC66-514407473765}" type="datetimeFigureOut">
              <a:rPr lang="en-US" smtClean="0"/>
              <a:t>2019/04/25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BB5048-4942-43E6-B5DE-8DC1B2696216}" type="slidenum">
              <a:rPr lang="en-US" smtClean="0"/>
              <a:t>‹#›</a:t>
            </a:fld>
            <a:endParaRPr lang="en-US"/>
          </a:p>
        </p:txBody>
      </p:sp>
    </p:spTree>
    <p:extLst>
      <p:ext uri="{BB962C8B-B14F-4D97-AF65-F5344CB8AC3E}">
        <p14:creationId xmlns:p14="http://schemas.microsoft.com/office/powerpoint/2010/main" val="3407998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583F92-DBA4-47AB-AC66-514407473765}" type="datetimeFigureOut">
              <a:rPr lang="en-US" smtClean="0"/>
              <a:t>2019/04/25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BB5048-4942-43E6-B5DE-8DC1B2696216}" type="slidenum">
              <a:rPr lang="en-US" smtClean="0"/>
              <a:t>‹#›</a:t>
            </a:fld>
            <a:endParaRPr lang="en-US"/>
          </a:p>
        </p:txBody>
      </p:sp>
    </p:spTree>
    <p:extLst>
      <p:ext uri="{BB962C8B-B14F-4D97-AF65-F5344CB8AC3E}">
        <p14:creationId xmlns:p14="http://schemas.microsoft.com/office/powerpoint/2010/main" val="2150076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583F92-DBA4-47AB-AC66-514407473765}" type="datetimeFigureOut">
              <a:rPr lang="en-US" smtClean="0"/>
              <a:t>2019/04/25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BB5048-4942-43E6-B5DE-8DC1B2696216}" type="slidenum">
              <a:rPr lang="en-US" smtClean="0"/>
              <a:t>‹#›</a:t>
            </a:fld>
            <a:endParaRPr lang="en-US"/>
          </a:p>
        </p:txBody>
      </p:sp>
    </p:spTree>
    <p:extLst>
      <p:ext uri="{BB962C8B-B14F-4D97-AF65-F5344CB8AC3E}">
        <p14:creationId xmlns:p14="http://schemas.microsoft.com/office/powerpoint/2010/main" val="2062210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583F92-DBA4-47AB-AC66-514407473765}" type="datetimeFigureOut">
              <a:rPr lang="en-US" smtClean="0"/>
              <a:t>2019/04/25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BB5048-4942-43E6-B5DE-8DC1B2696216}" type="slidenum">
              <a:rPr lang="en-US" smtClean="0"/>
              <a:t>‹#›</a:t>
            </a:fld>
            <a:endParaRPr lang="en-US"/>
          </a:p>
        </p:txBody>
      </p:sp>
    </p:spTree>
    <p:extLst>
      <p:ext uri="{BB962C8B-B14F-4D97-AF65-F5344CB8AC3E}">
        <p14:creationId xmlns:p14="http://schemas.microsoft.com/office/powerpoint/2010/main" val="668897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4583F92-DBA4-47AB-AC66-514407473765}" type="datetimeFigureOut">
              <a:rPr lang="en-US" smtClean="0"/>
              <a:t>2019/04/25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BB5048-4942-43E6-B5DE-8DC1B2696216}" type="slidenum">
              <a:rPr lang="en-US" smtClean="0"/>
              <a:t>‹#›</a:t>
            </a:fld>
            <a:endParaRPr lang="en-US"/>
          </a:p>
        </p:txBody>
      </p:sp>
    </p:spTree>
    <p:extLst>
      <p:ext uri="{BB962C8B-B14F-4D97-AF65-F5344CB8AC3E}">
        <p14:creationId xmlns:p14="http://schemas.microsoft.com/office/powerpoint/2010/main" val="230235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4583F92-DBA4-47AB-AC66-514407473765}" type="datetimeFigureOut">
              <a:rPr lang="en-US" smtClean="0"/>
              <a:t>2019/04/25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BB5048-4942-43E6-B5DE-8DC1B2696216}" type="slidenum">
              <a:rPr lang="en-US" smtClean="0"/>
              <a:t>‹#›</a:t>
            </a:fld>
            <a:endParaRPr lang="en-US"/>
          </a:p>
        </p:txBody>
      </p:sp>
    </p:spTree>
    <p:extLst>
      <p:ext uri="{BB962C8B-B14F-4D97-AF65-F5344CB8AC3E}">
        <p14:creationId xmlns:p14="http://schemas.microsoft.com/office/powerpoint/2010/main" val="709201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4583F92-DBA4-47AB-AC66-514407473765}" type="datetimeFigureOut">
              <a:rPr lang="en-US" smtClean="0"/>
              <a:t>2019/04/25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BB5048-4942-43E6-B5DE-8DC1B2696216}" type="slidenum">
              <a:rPr lang="en-US" smtClean="0"/>
              <a:t>‹#›</a:t>
            </a:fld>
            <a:endParaRPr lang="en-US"/>
          </a:p>
        </p:txBody>
      </p:sp>
    </p:spTree>
    <p:extLst>
      <p:ext uri="{BB962C8B-B14F-4D97-AF65-F5344CB8AC3E}">
        <p14:creationId xmlns:p14="http://schemas.microsoft.com/office/powerpoint/2010/main" val="2757505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4583F92-DBA4-47AB-AC66-514407473765}" type="datetimeFigureOut">
              <a:rPr lang="en-US" smtClean="0"/>
              <a:t>2019/04/25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BB5048-4942-43E6-B5DE-8DC1B2696216}" type="slidenum">
              <a:rPr lang="en-US" smtClean="0"/>
              <a:t>‹#›</a:t>
            </a:fld>
            <a:endParaRPr lang="en-US"/>
          </a:p>
        </p:txBody>
      </p:sp>
    </p:spTree>
    <p:extLst>
      <p:ext uri="{BB962C8B-B14F-4D97-AF65-F5344CB8AC3E}">
        <p14:creationId xmlns:p14="http://schemas.microsoft.com/office/powerpoint/2010/main" val="3483276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583F92-DBA4-47AB-AC66-514407473765}" type="datetimeFigureOut">
              <a:rPr lang="en-US" smtClean="0"/>
              <a:t>2019/04/25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BB5048-4942-43E6-B5DE-8DC1B2696216}" type="slidenum">
              <a:rPr lang="en-US" smtClean="0"/>
              <a:t>‹#›</a:t>
            </a:fld>
            <a:endParaRPr lang="en-US"/>
          </a:p>
        </p:txBody>
      </p:sp>
    </p:spTree>
    <p:extLst>
      <p:ext uri="{BB962C8B-B14F-4D97-AF65-F5344CB8AC3E}">
        <p14:creationId xmlns:p14="http://schemas.microsoft.com/office/powerpoint/2010/main" val="3741916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4583F92-DBA4-47AB-AC66-514407473765}" type="datetimeFigureOut">
              <a:rPr lang="en-US" smtClean="0"/>
              <a:t>2019/04/25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BB5048-4942-43E6-B5DE-8DC1B2696216}" type="slidenum">
              <a:rPr lang="en-US" smtClean="0"/>
              <a:t>‹#›</a:t>
            </a:fld>
            <a:endParaRPr lang="en-US"/>
          </a:p>
        </p:txBody>
      </p:sp>
    </p:spTree>
    <p:extLst>
      <p:ext uri="{BB962C8B-B14F-4D97-AF65-F5344CB8AC3E}">
        <p14:creationId xmlns:p14="http://schemas.microsoft.com/office/powerpoint/2010/main" val="2495528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4583F92-DBA4-47AB-AC66-514407473765}" type="datetimeFigureOut">
              <a:rPr lang="en-US" smtClean="0"/>
              <a:t>2019/04/25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BB5048-4942-43E6-B5DE-8DC1B2696216}" type="slidenum">
              <a:rPr lang="en-US" smtClean="0"/>
              <a:t>‹#›</a:t>
            </a:fld>
            <a:endParaRPr lang="en-US"/>
          </a:p>
        </p:txBody>
      </p:sp>
    </p:spTree>
    <p:extLst>
      <p:ext uri="{BB962C8B-B14F-4D97-AF65-F5344CB8AC3E}">
        <p14:creationId xmlns:p14="http://schemas.microsoft.com/office/powerpoint/2010/main" val="971767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583F92-DBA4-47AB-AC66-514407473765}" type="datetimeFigureOut">
              <a:rPr lang="en-US" smtClean="0"/>
              <a:t>2019/04/25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BB5048-4942-43E6-B5DE-8DC1B2696216}" type="slidenum">
              <a:rPr lang="en-US" smtClean="0"/>
              <a:t>‹#›</a:t>
            </a:fld>
            <a:endParaRPr lang="en-US"/>
          </a:p>
        </p:txBody>
      </p:sp>
    </p:spTree>
    <p:extLst>
      <p:ext uri="{BB962C8B-B14F-4D97-AF65-F5344CB8AC3E}">
        <p14:creationId xmlns:p14="http://schemas.microsoft.com/office/powerpoint/2010/main" val="7635779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628650" y="1245327"/>
            <a:ext cx="7886700" cy="4817848"/>
          </a:xfrm>
        </p:spPr>
        <p:txBody>
          <a:bodyPr>
            <a:normAutofit/>
          </a:bodyPr>
          <a:lstStyle/>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dirty="0"/>
          </a:p>
        </p:txBody>
      </p:sp>
      <p:sp>
        <p:nvSpPr>
          <p:cNvPr id="2" name="Slide Number Placeholder 1"/>
          <p:cNvSpPr>
            <a:spLocks noGrp="1"/>
          </p:cNvSpPr>
          <p:nvPr>
            <p:ph type="sldNum" sz="quarter" idx="12"/>
          </p:nvPr>
        </p:nvSpPr>
        <p:spPr/>
        <p:txBody>
          <a:bodyPr/>
          <a:lstStyle/>
          <a:p>
            <a:pPr>
              <a:defRPr/>
            </a:pPr>
            <a:fld id="{202944C2-E8FB-45B1-AFFF-8B0F30F0831C}" type="slidenum">
              <a:rPr lang="en-US">
                <a:solidFill>
                  <a:prstClr val="black">
                    <a:tint val="75000"/>
                  </a:prstClr>
                </a:solidFill>
                <a:latin typeface="Calibri" panose="020F0502020204030204"/>
              </a:rPr>
              <a:pPr>
                <a:defRPr/>
              </a:pPr>
              <a:t>1</a:t>
            </a:fld>
            <a:endParaRPr lang="en-US" dirty="0">
              <a:solidFill>
                <a:prstClr val="black">
                  <a:tint val="75000"/>
                </a:prstClr>
              </a:solidFill>
              <a:latin typeface="Calibri" panose="020F0502020204030204"/>
            </a:endParaRPr>
          </a:p>
        </p:txBody>
      </p:sp>
      <p:sp>
        <p:nvSpPr>
          <p:cNvPr id="4" name="Rectangle 3">
            <a:extLst>
              <a:ext uri="{FF2B5EF4-FFF2-40B4-BE49-F238E27FC236}">
                <a16:creationId xmlns:a16="http://schemas.microsoft.com/office/drawing/2014/main" id="{FB45AF40-5FB2-0D46-B78E-DD97CE7C0C1C}"/>
              </a:ext>
            </a:extLst>
          </p:cNvPr>
          <p:cNvSpPr/>
          <p:nvPr/>
        </p:nvSpPr>
        <p:spPr>
          <a:xfrm flipV="1">
            <a:off x="6351" y="1088165"/>
            <a:ext cx="9137651" cy="45719"/>
          </a:xfrm>
          <a:prstGeom prst="rect">
            <a:avLst/>
          </a:prstGeom>
          <a:solidFill>
            <a:srgbClr val="5AB279"/>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Clr>
                <a:srgbClr val="000000"/>
              </a:buClr>
              <a:defRPr/>
            </a:pPr>
            <a:endParaRPr lang="en-US" sz="899" dirty="0">
              <a:solidFill>
                <a:prstClr val="white"/>
              </a:solidFill>
              <a:latin typeface="Calibri" panose="020F0502020204030204"/>
            </a:endParaRPr>
          </a:p>
        </p:txBody>
      </p:sp>
      <p:sp>
        <p:nvSpPr>
          <p:cNvPr id="5" name="Shape 131">
            <a:extLst>
              <a:ext uri="{FF2B5EF4-FFF2-40B4-BE49-F238E27FC236}">
                <a16:creationId xmlns:a16="http://schemas.microsoft.com/office/drawing/2014/main" id="{1E98FC20-031A-1448-B79F-EF48BC4C9C76}"/>
              </a:ext>
            </a:extLst>
          </p:cNvPr>
          <p:cNvSpPr txBox="1"/>
          <p:nvPr/>
        </p:nvSpPr>
        <p:spPr>
          <a:xfrm>
            <a:off x="6351" y="10666"/>
            <a:ext cx="9137651" cy="1077498"/>
          </a:xfrm>
          <a:prstGeom prst="rect">
            <a:avLst/>
          </a:prstGeom>
          <a:solidFill>
            <a:srgbClr val="32353C"/>
          </a:solidFill>
          <a:ln>
            <a:noFill/>
          </a:ln>
        </p:spPr>
        <p:txBody>
          <a:bodyPr spcFirstLastPara="1" lIns="611683" tIns="431775" rIns="611683" bIns="449767" anchor="ctr"/>
          <a:lstStyle/>
          <a:p>
            <a:pPr>
              <a:lnSpc>
                <a:spcPct val="90000"/>
              </a:lnSpc>
              <a:buClr>
                <a:srgbClr val="4472C4"/>
              </a:buClr>
              <a:buSzPts val="4400"/>
              <a:defRPr/>
            </a:pPr>
            <a:endParaRPr lang="en-CA" sz="3200" b="1" dirty="0">
              <a:solidFill>
                <a:srgbClr val="DCE2E4"/>
              </a:solidFill>
              <a:latin typeface="Trebuchet MS" panose="020B0703020202090204" pitchFamily="34" charset="0"/>
              <a:ea typeface="Trebuchet MS"/>
              <a:sym typeface="Trebuchet MS"/>
            </a:endParaRPr>
          </a:p>
        </p:txBody>
      </p:sp>
      <p:pic>
        <p:nvPicPr>
          <p:cNvPr id="6" name="Shape 132">
            <a:extLst>
              <a:ext uri="{FF2B5EF4-FFF2-40B4-BE49-F238E27FC236}">
                <a16:creationId xmlns:a16="http://schemas.microsoft.com/office/drawing/2014/main" id="{2D52BD09-7CD1-0449-9147-440DECB37285}"/>
              </a:ext>
            </a:extLst>
          </p:cNvPr>
          <p:cNvPicPr preferRelativeResize="0">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139" y="6279462"/>
            <a:ext cx="2365731" cy="17215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7" name="Shape 133">
            <a:extLst>
              <a:ext uri="{FF2B5EF4-FFF2-40B4-BE49-F238E27FC236}">
                <a16:creationId xmlns:a16="http://schemas.microsoft.com/office/drawing/2014/main" id="{4FD1E623-B1D5-564F-9F62-9685372F5AF2}"/>
              </a:ext>
            </a:extLst>
          </p:cNvPr>
          <p:cNvPicPr preferRelativeResize="0">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58677" y="6108894"/>
            <a:ext cx="1199525" cy="34272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Content Placeholder 2"/>
          <p:cNvSpPr txBox="1">
            <a:spLocks/>
          </p:cNvSpPr>
          <p:nvPr/>
        </p:nvSpPr>
        <p:spPr>
          <a:xfrm>
            <a:off x="1514475" y="1820842"/>
            <a:ext cx="6115050" cy="36802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Font typeface="Arial" panose="020B0604020202020204" pitchFamily="34" charset="0"/>
              <a:buNone/>
            </a:pPr>
            <a:endParaRPr lang="en-CA" b="1" dirty="0" smtClean="0">
              <a:latin typeface="Arial" pitchFamily="34" charset="0"/>
              <a:cs typeface="Arial" pitchFamily="34" charset="0"/>
            </a:endParaRPr>
          </a:p>
          <a:p>
            <a:pPr algn="ctr">
              <a:buFont typeface="Arial" panose="020B0604020202020204" pitchFamily="34" charset="0"/>
              <a:buNone/>
            </a:pPr>
            <a:r>
              <a:rPr lang="en-CA" sz="2700" b="1" dirty="0" smtClean="0">
                <a:latin typeface="Arial" pitchFamily="34" charset="0"/>
                <a:cs typeface="Arial" pitchFamily="34" charset="0"/>
              </a:rPr>
              <a:t>VETERANS WELL-BEING</a:t>
            </a:r>
          </a:p>
          <a:p>
            <a:pPr algn="ctr">
              <a:buFont typeface="Arial" panose="020B0604020202020204" pitchFamily="34" charset="0"/>
              <a:buNone/>
            </a:pPr>
            <a:r>
              <a:rPr lang="en-CA" sz="2700" b="1" dirty="0" smtClean="0">
                <a:latin typeface="Arial" pitchFamily="34" charset="0"/>
                <a:cs typeface="Arial" pitchFamily="34" charset="0"/>
              </a:rPr>
              <a:t>FRAMEWORK</a:t>
            </a:r>
            <a:endParaRPr lang="en-US" sz="2700" dirty="0" smtClean="0">
              <a:latin typeface="Arial" panose="020B0604020202020204" pitchFamily="34" charset="0"/>
              <a:cs typeface="Arial" panose="020B0604020202020204" pitchFamily="34" charset="0"/>
            </a:endParaRPr>
          </a:p>
          <a:p>
            <a:pPr algn="ctr">
              <a:buFont typeface="Arial" panose="020B0604020202020204" pitchFamily="34" charset="0"/>
              <a:buNone/>
            </a:pPr>
            <a:endParaRPr lang="en-CA" sz="2250" b="1" dirty="0" smtClean="0">
              <a:latin typeface="Arial" pitchFamily="34" charset="0"/>
              <a:cs typeface="Arial" pitchFamily="34" charset="0"/>
            </a:endParaRPr>
          </a:p>
          <a:p>
            <a:pPr algn="ctr">
              <a:buFont typeface="Arial" panose="020B0604020202020204" pitchFamily="34" charset="0"/>
              <a:buNone/>
            </a:pPr>
            <a:r>
              <a:rPr lang="en-CA" sz="2250" b="1" dirty="0" smtClean="0">
                <a:latin typeface="Arial" pitchFamily="34" charset="0"/>
                <a:cs typeface="Arial" pitchFamily="34" charset="0"/>
              </a:rPr>
              <a:t>Policy Advisory Group</a:t>
            </a:r>
          </a:p>
          <a:p>
            <a:pPr algn="ctr">
              <a:buFont typeface="Arial" panose="020B0604020202020204" pitchFamily="34" charset="0"/>
              <a:buNone/>
            </a:pPr>
            <a:r>
              <a:rPr lang="en-CA" sz="2100" b="1" dirty="0" smtClean="0">
                <a:latin typeface="Arial" pitchFamily="34" charset="0"/>
                <a:cs typeface="Arial" pitchFamily="34" charset="0"/>
              </a:rPr>
              <a:t>May 2019</a:t>
            </a:r>
          </a:p>
          <a:p>
            <a:pPr>
              <a:buFont typeface="Arial" panose="020B0604020202020204" pitchFamily="34" charset="0"/>
              <a:buNone/>
            </a:pPr>
            <a:endParaRPr lang="en-US" dirty="0"/>
          </a:p>
        </p:txBody>
      </p:sp>
    </p:spTree>
    <p:extLst>
      <p:ext uri="{BB962C8B-B14F-4D97-AF65-F5344CB8AC3E}">
        <p14:creationId xmlns:p14="http://schemas.microsoft.com/office/powerpoint/2010/main" val="10927516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628650" y="1245327"/>
            <a:ext cx="7886700" cy="4817848"/>
          </a:xfrm>
        </p:spPr>
        <p:txBody>
          <a:bodyPr>
            <a:normAutofit/>
          </a:bodyPr>
          <a:lstStyle/>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dirty="0"/>
          </a:p>
        </p:txBody>
      </p:sp>
      <p:sp>
        <p:nvSpPr>
          <p:cNvPr id="2" name="Slide Number Placeholder 1"/>
          <p:cNvSpPr>
            <a:spLocks noGrp="1"/>
          </p:cNvSpPr>
          <p:nvPr>
            <p:ph type="sldNum" sz="quarter" idx="12"/>
          </p:nvPr>
        </p:nvSpPr>
        <p:spPr/>
        <p:txBody>
          <a:bodyPr/>
          <a:lstStyle/>
          <a:p>
            <a:pPr>
              <a:defRPr/>
            </a:pPr>
            <a:fld id="{202944C2-E8FB-45B1-AFFF-8B0F30F0831C}" type="slidenum">
              <a:rPr lang="en-US">
                <a:solidFill>
                  <a:prstClr val="black">
                    <a:tint val="75000"/>
                  </a:prstClr>
                </a:solidFill>
                <a:latin typeface="Calibri" panose="020F0502020204030204"/>
              </a:rPr>
              <a:pPr>
                <a:defRPr/>
              </a:pPr>
              <a:t>2</a:t>
            </a:fld>
            <a:endParaRPr lang="en-US" dirty="0">
              <a:solidFill>
                <a:prstClr val="black">
                  <a:tint val="75000"/>
                </a:prstClr>
              </a:solidFill>
              <a:latin typeface="Calibri" panose="020F0502020204030204"/>
            </a:endParaRPr>
          </a:p>
        </p:txBody>
      </p:sp>
      <p:sp>
        <p:nvSpPr>
          <p:cNvPr id="4" name="Rectangle 3">
            <a:extLst>
              <a:ext uri="{FF2B5EF4-FFF2-40B4-BE49-F238E27FC236}">
                <a16:creationId xmlns:a16="http://schemas.microsoft.com/office/drawing/2014/main" id="{FB45AF40-5FB2-0D46-B78E-DD97CE7C0C1C}"/>
              </a:ext>
            </a:extLst>
          </p:cNvPr>
          <p:cNvSpPr/>
          <p:nvPr/>
        </p:nvSpPr>
        <p:spPr>
          <a:xfrm flipV="1">
            <a:off x="6351" y="1088165"/>
            <a:ext cx="9137651" cy="45719"/>
          </a:xfrm>
          <a:prstGeom prst="rect">
            <a:avLst/>
          </a:prstGeom>
          <a:solidFill>
            <a:srgbClr val="5AB279"/>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Clr>
                <a:srgbClr val="000000"/>
              </a:buClr>
              <a:defRPr/>
            </a:pPr>
            <a:endParaRPr lang="en-US" sz="899" dirty="0">
              <a:solidFill>
                <a:prstClr val="white"/>
              </a:solidFill>
              <a:latin typeface="Calibri" panose="020F0502020204030204"/>
            </a:endParaRPr>
          </a:p>
        </p:txBody>
      </p:sp>
      <p:sp>
        <p:nvSpPr>
          <p:cNvPr id="5" name="Shape 131">
            <a:extLst>
              <a:ext uri="{FF2B5EF4-FFF2-40B4-BE49-F238E27FC236}">
                <a16:creationId xmlns:a16="http://schemas.microsoft.com/office/drawing/2014/main" id="{1E98FC20-031A-1448-B79F-EF48BC4C9C76}"/>
              </a:ext>
            </a:extLst>
          </p:cNvPr>
          <p:cNvSpPr txBox="1"/>
          <p:nvPr/>
        </p:nvSpPr>
        <p:spPr>
          <a:xfrm>
            <a:off x="6351" y="10666"/>
            <a:ext cx="9137651" cy="1077498"/>
          </a:xfrm>
          <a:prstGeom prst="rect">
            <a:avLst/>
          </a:prstGeom>
          <a:solidFill>
            <a:srgbClr val="32353C"/>
          </a:solidFill>
          <a:ln>
            <a:noFill/>
          </a:ln>
        </p:spPr>
        <p:txBody>
          <a:bodyPr spcFirstLastPara="1" lIns="611683" tIns="431775" rIns="611683" bIns="449767" anchor="ctr"/>
          <a:lstStyle/>
          <a:p>
            <a:pPr>
              <a:lnSpc>
                <a:spcPct val="90000"/>
              </a:lnSpc>
              <a:buClr>
                <a:srgbClr val="4472C4"/>
              </a:buClr>
              <a:buSzPts val="4400"/>
              <a:defRPr/>
            </a:pPr>
            <a:endParaRPr lang="en-CA" sz="3200" b="1" dirty="0">
              <a:solidFill>
                <a:srgbClr val="DCE2E4"/>
              </a:solidFill>
              <a:latin typeface="Trebuchet MS" panose="020B0703020202090204" pitchFamily="34" charset="0"/>
              <a:ea typeface="Trebuchet MS"/>
              <a:sym typeface="Trebuchet MS"/>
            </a:endParaRPr>
          </a:p>
        </p:txBody>
      </p:sp>
      <p:pic>
        <p:nvPicPr>
          <p:cNvPr id="6" name="Shape 132">
            <a:extLst>
              <a:ext uri="{FF2B5EF4-FFF2-40B4-BE49-F238E27FC236}">
                <a16:creationId xmlns:a16="http://schemas.microsoft.com/office/drawing/2014/main" id="{2D52BD09-7CD1-0449-9147-440DECB37285}"/>
              </a:ext>
            </a:extLst>
          </p:cNvPr>
          <p:cNvPicPr preferRelativeResize="0">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139" y="6279462"/>
            <a:ext cx="2365731" cy="17215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7" name="Shape 133">
            <a:extLst>
              <a:ext uri="{FF2B5EF4-FFF2-40B4-BE49-F238E27FC236}">
                <a16:creationId xmlns:a16="http://schemas.microsoft.com/office/drawing/2014/main" id="{4FD1E623-B1D5-564F-9F62-9685372F5AF2}"/>
              </a:ext>
            </a:extLst>
          </p:cNvPr>
          <p:cNvPicPr preferRelativeResize="0">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58677" y="6108894"/>
            <a:ext cx="1199525" cy="34272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Content Placeholder 2"/>
          <p:cNvSpPr txBox="1">
            <a:spLocks/>
          </p:cNvSpPr>
          <p:nvPr/>
        </p:nvSpPr>
        <p:spPr>
          <a:xfrm>
            <a:off x="1435894" y="1687847"/>
            <a:ext cx="6229350" cy="76960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spcBef>
                <a:spcPts val="432"/>
              </a:spcBef>
              <a:buFont typeface="Arial" panose="020B0604020202020204" pitchFamily="34" charset="0"/>
              <a:buNone/>
            </a:pPr>
            <a:r>
              <a:rPr lang="en-CA" sz="3200" dirty="0" smtClean="0">
                <a:cs typeface="Arial" pitchFamily="34" charset="0"/>
              </a:rPr>
              <a:t>Well-being</a:t>
            </a:r>
            <a:endParaRPr lang="en-US" sz="3200" dirty="0" smtClean="0">
              <a:cs typeface="Arial" pitchFamily="34" charset="0"/>
            </a:endParaRPr>
          </a:p>
          <a:p>
            <a:endParaRPr lang="en-US" dirty="0"/>
          </a:p>
        </p:txBody>
      </p:sp>
      <p:sp>
        <p:nvSpPr>
          <p:cNvPr id="11" name="Content Placeholder 2"/>
          <p:cNvSpPr txBox="1">
            <a:spLocks/>
          </p:cNvSpPr>
          <p:nvPr/>
        </p:nvSpPr>
        <p:spPr>
          <a:xfrm>
            <a:off x="1143000" y="2343514"/>
            <a:ext cx="3429000" cy="3555206"/>
          </a:xfrm>
          <a:prstGeom prst="rect">
            <a:avLst/>
          </a:prstGeom>
        </p:spPr>
        <p:txBody>
          <a:bodyPr vert="horz" lIns="68580" tIns="34290" rIns="68580" bIns="3429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20000"/>
              </a:lnSpc>
              <a:spcBef>
                <a:spcPts val="432"/>
              </a:spcBef>
            </a:pPr>
            <a:r>
              <a:rPr lang="en-US" sz="1800" dirty="0">
                <a:cs typeface="Arial" panose="020B0604020202020204" pitchFamily="34" charset="0"/>
              </a:rPr>
              <a:t>Well-being has long been the desired outcome for Veterans.</a:t>
            </a:r>
          </a:p>
          <a:p>
            <a:pPr>
              <a:lnSpc>
                <a:spcPct val="120000"/>
              </a:lnSpc>
              <a:spcBef>
                <a:spcPts val="432"/>
              </a:spcBef>
            </a:pPr>
            <a:r>
              <a:rPr lang="en-US" sz="1800" dirty="0">
                <a:cs typeface="Arial" panose="020B0604020202020204" pitchFamily="34" charset="0"/>
              </a:rPr>
              <a:t>There was </a:t>
            </a:r>
            <a:r>
              <a:rPr lang="en-CA" sz="1800" dirty="0">
                <a:cs typeface="Arial" panose="020B0604020202020204" pitchFamily="34" charset="0"/>
              </a:rPr>
              <a:t>no standard definition for “well-being”. </a:t>
            </a:r>
          </a:p>
          <a:p>
            <a:pPr>
              <a:lnSpc>
                <a:spcPct val="120000"/>
              </a:lnSpc>
              <a:spcBef>
                <a:spcPts val="432"/>
              </a:spcBef>
            </a:pPr>
            <a:r>
              <a:rPr lang="en-CA" sz="1800" dirty="0">
                <a:cs typeface="Arial" panose="020B0604020202020204" pitchFamily="34" charset="0"/>
              </a:rPr>
              <a:t>A conceptual framework         has been developed which   indicates </a:t>
            </a:r>
            <a:r>
              <a:rPr lang="en-US" sz="1800" dirty="0">
                <a:cs typeface="Arial" panose="020B0604020202020204" pitchFamily="34" charset="0"/>
              </a:rPr>
              <a:t>that enabling the well-being of Veteran’s involves examining and taking action in seven domains </a:t>
            </a:r>
            <a:r>
              <a:rPr lang="en-CA" sz="1800" dirty="0">
                <a:cs typeface="Arial" panose="020B0604020202020204" pitchFamily="34" charset="0"/>
              </a:rPr>
              <a:t> </a:t>
            </a:r>
            <a:endParaRPr lang="en-CA" sz="1800" dirty="0">
              <a:cs typeface="Arial" panose="020B0604020202020204" pitchFamily="34" charset="0"/>
            </a:endParaRPr>
          </a:p>
          <a:p>
            <a:pPr>
              <a:lnSpc>
                <a:spcPct val="120000"/>
              </a:lnSpc>
            </a:pPr>
            <a:endParaRPr lang="en-US" sz="900" dirty="0">
              <a:cs typeface="Arial" pitchFamily="34" charset="0"/>
            </a:endParaRPr>
          </a:p>
          <a:p>
            <a:endParaRPr lang="en-CA" sz="6000" dirty="0">
              <a:latin typeface="Arial" pitchFamily="34" charset="0"/>
              <a:cs typeface="Arial" pitchFamily="34" charset="0"/>
            </a:endParaRPr>
          </a:p>
          <a:p>
            <a:pPr>
              <a:buFont typeface="Arial" pitchFamily="34" charset="0"/>
              <a:buNone/>
            </a:pPr>
            <a:endParaRPr lang="en-CA" sz="6000" dirty="0">
              <a:latin typeface="Arial" pitchFamily="34" charset="0"/>
              <a:cs typeface="Arial" pitchFamily="34" charset="0"/>
            </a:endParaRPr>
          </a:p>
          <a:p>
            <a:endParaRPr lang="en-US" sz="2400" dirty="0"/>
          </a:p>
        </p:txBody>
      </p:sp>
      <p:pic>
        <p:nvPicPr>
          <p:cNvPr id="12" name="Picture 11"/>
          <p:cNvPicPr>
            <a:picLocks noChangeAspect="1"/>
          </p:cNvPicPr>
          <p:nvPr/>
        </p:nvPicPr>
        <p:blipFill>
          <a:blip r:embed="rId5"/>
          <a:stretch>
            <a:fillRect/>
          </a:stretch>
        </p:blipFill>
        <p:spPr>
          <a:xfrm>
            <a:off x="4286250" y="1957706"/>
            <a:ext cx="4343400" cy="3528694"/>
          </a:xfrm>
          <a:prstGeom prst="rect">
            <a:avLst/>
          </a:prstGeom>
        </p:spPr>
      </p:pic>
      <p:sp>
        <p:nvSpPr>
          <p:cNvPr id="13" name="TextBox 12"/>
          <p:cNvSpPr txBox="1"/>
          <p:nvPr/>
        </p:nvSpPr>
        <p:spPr>
          <a:xfrm>
            <a:off x="5307806" y="3346906"/>
            <a:ext cx="2057400" cy="830997"/>
          </a:xfrm>
          <a:prstGeom prst="rect">
            <a:avLst/>
          </a:prstGeom>
          <a:noFill/>
        </p:spPr>
        <p:txBody>
          <a:bodyPr wrap="square" rtlCol="0">
            <a:spAutoFit/>
          </a:bodyPr>
          <a:lstStyle/>
          <a:p>
            <a:pPr algn="ctr"/>
            <a:r>
              <a:rPr lang="en-US" sz="2400" b="1" dirty="0"/>
              <a:t>Domains of </a:t>
            </a:r>
          </a:p>
          <a:p>
            <a:pPr algn="ctr"/>
            <a:r>
              <a:rPr lang="en-US" sz="2400" b="1" dirty="0"/>
              <a:t>Well-being</a:t>
            </a:r>
          </a:p>
        </p:txBody>
      </p:sp>
    </p:spTree>
    <p:extLst>
      <p:ext uri="{BB962C8B-B14F-4D97-AF65-F5344CB8AC3E}">
        <p14:creationId xmlns:p14="http://schemas.microsoft.com/office/powerpoint/2010/main" val="24461006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628650" y="1245327"/>
            <a:ext cx="7886700" cy="4817848"/>
          </a:xfrm>
        </p:spPr>
        <p:txBody>
          <a:bodyPr>
            <a:normAutofit/>
          </a:bodyPr>
          <a:lstStyle/>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dirty="0"/>
          </a:p>
        </p:txBody>
      </p:sp>
      <p:sp>
        <p:nvSpPr>
          <p:cNvPr id="2" name="Slide Number Placeholder 1"/>
          <p:cNvSpPr>
            <a:spLocks noGrp="1"/>
          </p:cNvSpPr>
          <p:nvPr>
            <p:ph type="sldNum" sz="quarter" idx="12"/>
          </p:nvPr>
        </p:nvSpPr>
        <p:spPr/>
        <p:txBody>
          <a:bodyPr/>
          <a:lstStyle/>
          <a:p>
            <a:pPr>
              <a:defRPr/>
            </a:pPr>
            <a:fld id="{202944C2-E8FB-45B1-AFFF-8B0F30F0831C}" type="slidenum">
              <a:rPr lang="en-US">
                <a:solidFill>
                  <a:prstClr val="black">
                    <a:tint val="75000"/>
                  </a:prstClr>
                </a:solidFill>
                <a:latin typeface="Calibri" panose="020F0502020204030204"/>
              </a:rPr>
              <a:pPr>
                <a:defRPr/>
              </a:pPr>
              <a:t>3</a:t>
            </a:fld>
            <a:endParaRPr lang="en-US" dirty="0">
              <a:solidFill>
                <a:prstClr val="black">
                  <a:tint val="75000"/>
                </a:prstClr>
              </a:solidFill>
              <a:latin typeface="Calibri" panose="020F0502020204030204"/>
            </a:endParaRPr>
          </a:p>
        </p:txBody>
      </p:sp>
      <p:sp>
        <p:nvSpPr>
          <p:cNvPr id="4" name="Rectangle 3">
            <a:extLst>
              <a:ext uri="{FF2B5EF4-FFF2-40B4-BE49-F238E27FC236}">
                <a16:creationId xmlns:a16="http://schemas.microsoft.com/office/drawing/2014/main" id="{FB45AF40-5FB2-0D46-B78E-DD97CE7C0C1C}"/>
              </a:ext>
            </a:extLst>
          </p:cNvPr>
          <p:cNvSpPr/>
          <p:nvPr/>
        </p:nvSpPr>
        <p:spPr>
          <a:xfrm flipV="1">
            <a:off x="6351" y="1088165"/>
            <a:ext cx="9137651" cy="45719"/>
          </a:xfrm>
          <a:prstGeom prst="rect">
            <a:avLst/>
          </a:prstGeom>
          <a:solidFill>
            <a:srgbClr val="5AB279"/>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Clr>
                <a:srgbClr val="000000"/>
              </a:buClr>
              <a:defRPr/>
            </a:pPr>
            <a:endParaRPr lang="en-US" sz="899" dirty="0">
              <a:solidFill>
                <a:prstClr val="white"/>
              </a:solidFill>
              <a:latin typeface="Calibri" panose="020F0502020204030204"/>
            </a:endParaRPr>
          </a:p>
        </p:txBody>
      </p:sp>
      <p:sp>
        <p:nvSpPr>
          <p:cNvPr id="5" name="Shape 131">
            <a:extLst>
              <a:ext uri="{FF2B5EF4-FFF2-40B4-BE49-F238E27FC236}">
                <a16:creationId xmlns:a16="http://schemas.microsoft.com/office/drawing/2014/main" id="{1E98FC20-031A-1448-B79F-EF48BC4C9C76}"/>
              </a:ext>
            </a:extLst>
          </p:cNvPr>
          <p:cNvSpPr txBox="1"/>
          <p:nvPr/>
        </p:nvSpPr>
        <p:spPr>
          <a:xfrm>
            <a:off x="6351" y="10666"/>
            <a:ext cx="9137651" cy="1077498"/>
          </a:xfrm>
          <a:prstGeom prst="rect">
            <a:avLst/>
          </a:prstGeom>
          <a:solidFill>
            <a:srgbClr val="32353C"/>
          </a:solidFill>
          <a:ln>
            <a:noFill/>
          </a:ln>
        </p:spPr>
        <p:txBody>
          <a:bodyPr spcFirstLastPara="1" lIns="611683" tIns="431775" rIns="611683" bIns="449767" anchor="ctr"/>
          <a:lstStyle/>
          <a:p>
            <a:pPr>
              <a:lnSpc>
                <a:spcPct val="90000"/>
              </a:lnSpc>
              <a:buClr>
                <a:srgbClr val="4472C4"/>
              </a:buClr>
              <a:buSzPts val="4400"/>
              <a:defRPr/>
            </a:pPr>
            <a:endParaRPr lang="en-CA" sz="3200" b="1" dirty="0">
              <a:solidFill>
                <a:srgbClr val="DCE2E4"/>
              </a:solidFill>
              <a:latin typeface="Trebuchet MS" panose="020B0703020202090204" pitchFamily="34" charset="0"/>
              <a:ea typeface="Trebuchet MS"/>
              <a:sym typeface="Trebuchet MS"/>
            </a:endParaRPr>
          </a:p>
        </p:txBody>
      </p:sp>
      <p:pic>
        <p:nvPicPr>
          <p:cNvPr id="6" name="Shape 132">
            <a:extLst>
              <a:ext uri="{FF2B5EF4-FFF2-40B4-BE49-F238E27FC236}">
                <a16:creationId xmlns:a16="http://schemas.microsoft.com/office/drawing/2014/main" id="{2D52BD09-7CD1-0449-9147-440DECB37285}"/>
              </a:ext>
            </a:extLst>
          </p:cNvPr>
          <p:cNvPicPr preferRelativeResize="0">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139" y="6279462"/>
            <a:ext cx="2365731" cy="17215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7" name="Shape 133">
            <a:extLst>
              <a:ext uri="{FF2B5EF4-FFF2-40B4-BE49-F238E27FC236}">
                <a16:creationId xmlns:a16="http://schemas.microsoft.com/office/drawing/2014/main" id="{4FD1E623-B1D5-564F-9F62-9685372F5AF2}"/>
              </a:ext>
            </a:extLst>
          </p:cNvPr>
          <p:cNvPicPr preferRelativeResize="0">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58677" y="6108894"/>
            <a:ext cx="1199525" cy="34272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aphicFrame>
        <p:nvGraphicFramePr>
          <p:cNvPr id="8" name="Content Placeholder 5"/>
          <p:cNvGraphicFramePr>
            <a:graphicFrameLocks/>
          </p:cNvGraphicFramePr>
          <p:nvPr>
            <p:extLst>
              <p:ext uri="{D42A27DB-BD31-4B8C-83A1-F6EECF244321}">
                <p14:modId xmlns:p14="http://schemas.microsoft.com/office/powerpoint/2010/main" val="110555810"/>
              </p:ext>
            </p:extLst>
          </p:nvPr>
        </p:nvGraphicFramePr>
        <p:xfrm>
          <a:off x="541455" y="1605809"/>
          <a:ext cx="8061090" cy="4486831"/>
        </p:xfrm>
        <a:graphic>
          <a:graphicData uri="http://schemas.openxmlformats.org/drawingml/2006/table">
            <a:tbl>
              <a:tblPr firstRow="1" bandRow="1">
                <a:tableStyleId>{5C22544A-7EE6-4342-B048-85BDC9FD1C3A}</a:tableStyleId>
              </a:tblPr>
              <a:tblGrid>
                <a:gridCol w="1343515">
                  <a:extLst>
                    <a:ext uri="{9D8B030D-6E8A-4147-A177-3AD203B41FA5}">
                      <a16:colId xmlns:a16="http://schemas.microsoft.com/office/drawing/2014/main" val="20000"/>
                    </a:ext>
                  </a:extLst>
                </a:gridCol>
                <a:gridCol w="4030545">
                  <a:extLst>
                    <a:ext uri="{9D8B030D-6E8A-4147-A177-3AD203B41FA5}">
                      <a16:colId xmlns:a16="http://schemas.microsoft.com/office/drawing/2014/main" val="20001"/>
                    </a:ext>
                  </a:extLst>
                </a:gridCol>
                <a:gridCol w="2687030">
                  <a:extLst>
                    <a:ext uri="{9D8B030D-6E8A-4147-A177-3AD203B41FA5}">
                      <a16:colId xmlns:a16="http://schemas.microsoft.com/office/drawing/2014/main" val="20002"/>
                    </a:ext>
                  </a:extLst>
                </a:gridCol>
              </a:tblGrid>
              <a:tr h="362462">
                <a:tc>
                  <a:txBody>
                    <a:bodyPr/>
                    <a:lstStyle/>
                    <a:p>
                      <a:r>
                        <a:rPr lang="en-US" dirty="0" smtClean="0"/>
                        <a:t>Domain</a:t>
                      </a:r>
                      <a:endParaRPr lang="en-US" dirty="0"/>
                    </a:p>
                  </a:txBody>
                  <a:tcPr/>
                </a:tc>
                <a:tc>
                  <a:txBody>
                    <a:bodyPr/>
                    <a:lstStyle/>
                    <a:p>
                      <a:r>
                        <a:rPr lang="en-US" dirty="0" smtClean="0"/>
                        <a:t>Description</a:t>
                      </a:r>
                      <a:endParaRPr lang="en-US" dirty="0"/>
                    </a:p>
                  </a:txBody>
                  <a:tcPr/>
                </a:tc>
                <a:tc>
                  <a:txBody>
                    <a:bodyPr/>
                    <a:lstStyle/>
                    <a:p>
                      <a:r>
                        <a:rPr lang="en-US" dirty="0" smtClean="0"/>
                        <a:t>Outcome</a:t>
                      </a:r>
                      <a:endParaRPr lang="en-US" dirty="0"/>
                    </a:p>
                  </a:txBody>
                  <a:tcPr/>
                </a:tc>
                <a:extLst>
                  <a:ext uri="{0D108BD9-81ED-4DB2-BD59-A6C34878D82A}">
                    <a16:rowId xmlns:a16="http://schemas.microsoft.com/office/drawing/2014/main" val="10000"/>
                  </a:ext>
                </a:extLst>
              </a:tr>
              <a:tr h="470412">
                <a:tc>
                  <a:txBody>
                    <a:bodyPr/>
                    <a:lstStyle/>
                    <a:p>
                      <a:r>
                        <a:rPr lang="en-US" sz="1200" b="1" dirty="0" smtClean="0">
                          <a:latin typeface="+mn-lt"/>
                        </a:rPr>
                        <a:t>Purpose</a:t>
                      </a:r>
                      <a:endParaRPr lang="en-US" sz="1200" dirty="0">
                        <a:latin typeface="+mn-lt"/>
                      </a:endParaRPr>
                    </a:p>
                  </a:txBody>
                  <a:tcPr/>
                </a:tc>
                <a:tc>
                  <a:txBody>
                    <a:bodyPr/>
                    <a:lstStyle/>
                    <a:p>
                      <a:r>
                        <a:rPr lang="en-US" sz="1200" kern="1200" dirty="0" smtClean="0">
                          <a:solidFill>
                            <a:schemeClr val="dk1"/>
                          </a:solidFill>
                          <a:effectLst/>
                          <a:latin typeface="+mn-lt"/>
                          <a:ea typeface="+mn-ea"/>
                          <a:cs typeface="+mn-cs"/>
                        </a:rPr>
                        <a:t>Purpose is the sense of meaning attained by participation in fulfilling activities, such as employment. </a:t>
                      </a:r>
                      <a:endParaRPr lang="en-US" sz="12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Veterans are engaged in activities that are beneficial and meaningful to them.</a:t>
                      </a:r>
                      <a:endParaRPr lang="en-US" sz="1200" dirty="0">
                        <a:latin typeface="+mn-lt"/>
                      </a:endParaRPr>
                    </a:p>
                  </a:txBody>
                  <a:tcPr/>
                </a:tc>
                <a:extLst>
                  <a:ext uri="{0D108BD9-81ED-4DB2-BD59-A6C34878D82A}">
                    <a16:rowId xmlns:a16="http://schemas.microsoft.com/office/drawing/2014/main" val="10001"/>
                  </a:ext>
                </a:extLst>
              </a:tr>
              <a:tr h="381556">
                <a:tc>
                  <a:txBody>
                    <a:bodyPr/>
                    <a:lstStyle/>
                    <a:p>
                      <a:r>
                        <a:rPr lang="en-US" sz="1200" b="1" dirty="0" smtClean="0">
                          <a:latin typeface="+mn-lt"/>
                        </a:rPr>
                        <a:t>Finances</a:t>
                      </a:r>
                      <a:endParaRPr lang="en-US" sz="1200" dirty="0">
                        <a:latin typeface="+mn-lt"/>
                      </a:endParaRPr>
                    </a:p>
                  </a:txBody>
                  <a:tcPr/>
                </a:tc>
                <a:tc>
                  <a:txBody>
                    <a:bodyPr/>
                    <a:lstStyle/>
                    <a:p>
                      <a:r>
                        <a:rPr lang="en-US" sz="1200" kern="1200" dirty="0" smtClean="0">
                          <a:solidFill>
                            <a:schemeClr val="dk1"/>
                          </a:solidFill>
                          <a:effectLst/>
                          <a:latin typeface="+mn-lt"/>
                          <a:ea typeface="+mn-ea"/>
                          <a:cs typeface="+mn-cs"/>
                        </a:rPr>
                        <a:t>Finances includes household income and financial security. </a:t>
                      </a:r>
                      <a:endParaRPr lang="en-US" sz="1200" dirty="0">
                        <a:latin typeface="+mn-lt"/>
                      </a:endParaRPr>
                    </a:p>
                  </a:txBody>
                  <a:tcPr/>
                </a:tc>
                <a:tc>
                  <a:txBody>
                    <a:bodyPr/>
                    <a:lstStyle/>
                    <a:p>
                      <a:r>
                        <a:rPr lang="en-US" sz="1200" dirty="0" smtClean="0">
                          <a:latin typeface="+mn-lt"/>
                        </a:rPr>
                        <a:t>Veterans are financially secure</a:t>
                      </a:r>
                      <a:endParaRPr lang="en-US" sz="1200" dirty="0">
                        <a:latin typeface="+mn-lt"/>
                      </a:endParaRPr>
                    </a:p>
                  </a:txBody>
                  <a:tcPr/>
                </a:tc>
                <a:extLst>
                  <a:ext uri="{0D108BD9-81ED-4DB2-BD59-A6C34878D82A}">
                    <a16:rowId xmlns:a16="http://schemas.microsoft.com/office/drawing/2014/main" val="10002"/>
                  </a:ext>
                </a:extLst>
              </a:tr>
              <a:tr h="4704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smtClean="0">
                          <a:latin typeface="+mn-lt"/>
                        </a:rPr>
                        <a:t>Health</a:t>
                      </a:r>
                      <a:endParaRPr lang="en-US" sz="1200" dirty="0" smtClean="0">
                        <a:latin typeface="+mn-lt"/>
                      </a:endParaRPr>
                    </a:p>
                    <a:p>
                      <a:endParaRPr lang="en-US" sz="1200" dirty="0">
                        <a:latin typeface="+mn-lt"/>
                      </a:endParaRPr>
                    </a:p>
                  </a:txBody>
                  <a:tcPr/>
                </a:tc>
                <a:tc>
                  <a:txBody>
                    <a:bodyPr/>
                    <a:lstStyle/>
                    <a:p>
                      <a:r>
                        <a:rPr lang="en-US" sz="1200" kern="1200" dirty="0" smtClean="0">
                          <a:solidFill>
                            <a:schemeClr val="dk1"/>
                          </a:solidFill>
                          <a:effectLst/>
                          <a:latin typeface="+mn-lt"/>
                          <a:ea typeface="+mn-ea"/>
                          <a:cs typeface="+mn-cs"/>
                        </a:rPr>
                        <a:t>Heath is a state of physical, mental, social and spiritual functioning, broader than the presence or absence of disease. </a:t>
                      </a:r>
                      <a:endParaRPr lang="en-US" sz="1200" dirty="0">
                        <a:latin typeface="+mn-lt"/>
                      </a:endParaRPr>
                    </a:p>
                  </a:txBody>
                  <a:tcPr/>
                </a:tc>
                <a:tc>
                  <a:txBody>
                    <a:bodyPr/>
                    <a:lstStyle/>
                    <a:p>
                      <a:r>
                        <a:rPr lang="en-US" sz="1200" dirty="0" smtClean="0">
                          <a:latin typeface="+mn-lt"/>
                        </a:rPr>
                        <a:t>Veterans are functioning well physically, mentally, socially and spiritually. </a:t>
                      </a:r>
                      <a:endParaRPr lang="en-US" sz="1200" dirty="0">
                        <a:latin typeface="+mn-lt"/>
                      </a:endParaRPr>
                    </a:p>
                  </a:txBody>
                  <a:tcPr/>
                </a:tc>
                <a:extLst>
                  <a:ext uri="{0D108BD9-81ED-4DB2-BD59-A6C34878D82A}">
                    <a16:rowId xmlns:a16="http://schemas.microsoft.com/office/drawing/2014/main" val="10003"/>
                  </a:ext>
                </a:extLst>
              </a:tr>
              <a:tr h="658577">
                <a:tc>
                  <a:txBody>
                    <a:bodyPr/>
                    <a:lstStyle/>
                    <a:p>
                      <a:r>
                        <a:rPr lang="en-US" sz="1200" b="1" dirty="0" smtClean="0">
                          <a:latin typeface="+mn-lt"/>
                        </a:rPr>
                        <a:t>Social Integration</a:t>
                      </a:r>
                      <a:endParaRPr lang="en-US" sz="1200" dirty="0">
                        <a:latin typeface="+mn-lt"/>
                      </a:endParaRPr>
                    </a:p>
                  </a:txBody>
                  <a:tcPr/>
                </a:tc>
                <a:tc>
                  <a:txBody>
                    <a:bodyPr/>
                    <a:lstStyle/>
                    <a:p>
                      <a:r>
                        <a:rPr lang="en-US" sz="1200" kern="1200" dirty="0" smtClean="0">
                          <a:solidFill>
                            <a:schemeClr val="dk1"/>
                          </a:solidFill>
                          <a:effectLst/>
                          <a:latin typeface="+mn-lt"/>
                          <a:ea typeface="+mn-ea"/>
                          <a:cs typeface="+mn-cs"/>
                        </a:rPr>
                        <a:t>Social integration is engagement in mutually supportive relationships (friends, family, community). </a:t>
                      </a:r>
                      <a:endParaRPr lang="en-US" sz="12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Veterans are in mutually supportive relationships and are engaged in their community</a:t>
                      </a:r>
                      <a:endParaRPr lang="en-US" sz="1200" dirty="0">
                        <a:latin typeface="+mn-lt"/>
                      </a:endParaRPr>
                    </a:p>
                  </a:txBody>
                  <a:tcPr/>
                </a:tc>
                <a:extLst>
                  <a:ext uri="{0D108BD9-81ED-4DB2-BD59-A6C34878D82A}">
                    <a16:rowId xmlns:a16="http://schemas.microsoft.com/office/drawing/2014/main" val="10004"/>
                  </a:ext>
                </a:extLst>
              </a:tr>
              <a:tr h="6585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smtClean="0">
                          <a:latin typeface="+mn-lt"/>
                        </a:rPr>
                        <a:t>Life Skills</a:t>
                      </a:r>
                      <a:endParaRPr lang="en-US" sz="1200" dirty="0">
                        <a:latin typeface="+mn-lt"/>
                      </a:endParaRPr>
                    </a:p>
                  </a:txBody>
                  <a:tcPr/>
                </a:tc>
                <a:tc>
                  <a:txBody>
                    <a:bodyPr/>
                    <a:lstStyle/>
                    <a:p>
                      <a:r>
                        <a:rPr lang="en-US" sz="1200" kern="1200" dirty="0" smtClean="0">
                          <a:solidFill>
                            <a:schemeClr val="dk1"/>
                          </a:solidFill>
                          <a:effectLst/>
                          <a:latin typeface="+mn-lt"/>
                          <a:ea typeface="+mn-ea"/>
                          <a:cs typeface="+mn-cs"/>
                        </a:rPr>
                        <a:t>Life skills enable the management of life and contribute to resilience; they include personal health practices, coping skills and education. </a:t>
                      </a:r>
                      <a:endParaRPr lang="en-US" sz="12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Veterans are able to adapt, manage, and cope.</a:t>
                      </a:r>
                    </a:p>
                    <a:p>
                      <a:endParaRPr lang="en-US" sz="1200" dirty="0">
                        <a:latin typeface="+mn-lt"/>
                      </a:endParaRPr>
                    </a:p>
                  </a:txBody>
                  <a:tcPr/>
                </a:tc>
                <a:extLst>
                  <a:ext uri="{0D108BD9-81ED-4DB2-BD59-A6C34878D82A}">
                    <a16:rowId xmlns:a16="http://schemas.microsoft.com/office/drawing/2014/main" val="10005"/>
                  </a:ext>
                </a:extLst>
              </a:tr>
              <a:tr h="6585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smtClean="0">
                          <a:latin typeface="+mn-lt"/>
                        </a:rPr>
                        <a:t>Housing</a:t>
                      </a:r>
                      <a:r>
                        <a:rPr lang="en-US" sz="1200" b="1" baseline="0" dirty="0" smtClean="0">
                          <a:latin typeface="+mn-lt"/>
                        </a:rPr>
                        <a:t> and Physical Environment</a:t>
                      </a:r>
                      <a:endParaRPr lang="en-US" sz="1200" dirty="0">
                        <a:latin typeface="+mn-lt"/>
                      </a:endParaRPr>
                    </a:p>
                  </a:txBody>
                  <a:tcPr/>
                </a:tc>
                <a:tc>
                  <a:txBody>
                    <a:bodyPr/>
                    <a:lstStyle/>
                    <a:p>
                      <a:r>
                        <a:rPr lang="en-US" sz="1200" kern="1200" dirty="0" smtClean="0">
                          <a:solidFill>
                            <a:schemeClr val="dk1"/>
                          </a:solidFill>
                          <a:effectLst/>
                          <a:latin typeface="+mn-lt"/>
                          <a:ea typeface="+mn-ea"/>
                          <a:cs typeface="+mn-cs"/>
                        </a:rPr>
                        <a:t>Housing</a:t>
                      </a:r>
                      <a:r>
                        <a:rPr lang="en-US" sz="1200" kern="1200" baseline="0" dirty="0" smtClean="0">
                          <a:solidFill>
                            <a:schemeClr val="dk1"/>
                          </a:solidFill>
                          <a:effectLst/>
                          <a:latin typeface="+mn-lt"/>
                          <a:ea typeface="+mn-ea"/>
                          <a:cs typeface="+mn-cs"/>
                        </a:rPr>
                        <a:t> and p</a:t>
                      </a:r>
                      <a:r>
                        <a:rPr lang="en-US" sz="1200" kern="1200" dirty="0" smtClean="0">
                          <a:solidFill>
                            <a:schemeClr val="dk1"/>
                          </a:solidFill>
                          <a:effectLst/>
                          <a:latin typeface="+mn-lt"/>
                          <a:ea typeface="+mn-ea"/>
                          <a:cs typeface="+mn-cs"/>
                        </a:rPr>
                        <a:t>hysical environment includes the built environment (e.g., housing) as well as the natural environment (e.g., water and air quality). </a:t>
                      </a:r>
                      <a:endParaRPr lang="en-US" sz="12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Veterans are living in safe, adequate and affordable housing.</a:t>
                      </a:r>
                    </a:p>
                    <a:p>
                      <a:endParaRPr lang="en-US" sz="1200" dirty="0">
                        <a:latin typeface="+mn-lt"/>
                      </a:endParaRPr>
                    </a:p>
                  </a:txBody>
                  <a:tcPr/>
                </a:tc>
                <a:extLst>
                  <a:ext uri="{0D108BD9-81ED-4DB2-BD59-A6C34878D82A}">
                    <a16:rowId xmlns:a16="http://schemas.microsoft.com/office/drawing/2014/main" val="10006"/>
                  </a:ext>
                </a:extLst>
              </a:tr>
              <a:tr h="815539">
                <a:tc>
                  <a:txBody>
                    <a:bodyPr/>
                    <a:lstStyle/>
                    <a:p>
                      <a:r>
                        <a:rPr lang="en-US" sz="1200" b="1" kern="1200" dirty="0" smtClean="0">
                          <a:solidFill>
                            <a:schemeClr val="dk1"/>
                          </a:solidFill>
                          <a:effectLst/>
                          <a:latin typeface="+mn-lt"/>
                          <a:ea typeface="+mn-ea"/>
                          <a:cs typeface="+mn-cs"/>
                        </a:rPr>
                        <a:t>Culture and Social Environment </a:t>
                      </a:r>
                      <a:endParaRPr lang="en-US" sz="1200" b="1" dirty="0">
                        <a:latin typeface="+mn-lt"/>
                      </a:endParaRPr>
                    </a:p>
                  </a:txBody>
                  <a:tcPr/>
                </a:tc>
                <a:tc>
                  <a:txBody>
                    <a:bodyPr/>
                    <a:lstStyle/>
                    <a:p>
                      <a:r>
                        <a:rPr lang="en-US" sz="1200" kern="1200" dirty="0" smtClean="0">
                          <a:solidFill>
                            <a:schemeClr val="dk1"/>
                          </a:solidFill>
                          <a:effectLst/>
                          <a:latin typeface="+mn-lt"/>
                          <a:ea typeface="+mn-ea"/>
                          <a:cs typeface="+mn-cs"/>
                        </a:rPr>
                        <a:t>Culture and Social Environment is the impact of the dominant values, beliefs and attitudes of society on the well-being of a population. </a:t>
                      </a:r>
                      <a:endParaRPr lang="en-US" sz="12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dk1"/>
                          </a:solidFill>
                          <a:effectLst/>
                          <a:latin typeface="+mn-lt"/>
                          <a:ea typeface="+mn-ea"/>
                          <a:cs typeface="+mn-cs"/>
                        </a:rPr>
                        <a:t>Veterans are supported by the culture and social environment (</a:t>
                      </a:r>
                      <a:r>
                        <a:rPr lang="en-US" sz="1200" dirty="0" smtClean="0">
                          <a:latin typeface="+mn-lt"/>
                        </a:rPr>
                        <a:t>understood and valued by Canadians.).</a:t>
                      </a:r>
                    </a:p>
                    <a:p>
                      <a:endParaRPr lang="en-US" sz="1200" dirty="0">
                        <a:latin typeface="+mn-lt"/>
                      </a:endParaRPr>
                    </a:p>
                  </a:txBody>
                  <a:tcPr/>
                </a:tc>
                <a:extLst>
                  <a:ext uri="{0D108BD9-81ED-4DB2-BD59-A6C34878D82A}">
                    <a16:rowId xmlns:a16="http://schemas.microsoft.com/office/drawing/2014/main" val="10007"/>
                  </a:ext>
                </a:extLst>
              </a:tr>
            </a:tbl>
          </a:graphicData>
        </a:graphic>
      </p:graphicFrame>
      <p:sp>
        <p:nvSpPr>
          <p:cNvPr id="10" name="Content Placeholder 2"/>
          <p:cNvSpPr txBox="1">
            <a:spLocks/>
          </p:cNvSpPr>
          <p:nvPr/>
        </p:nvSpPr>
        <p:spPr>
          <a:xfrm>
            <a:off x="460139" y="1088164"/>
            <a:ext cx="8229600" cy="609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spcAft>
                <a:spcPts val="1200"/>
              </a:spcAft>
              <a:buNone/>
            </a:pPr>
            <a:r>
              <a:rPr lang="en-US" b="1" dirty="0" smtClean="0">
                <a:solidFill>
                  <a:prstClr val="black"/>
                </a:solidFill>
                <a:cs typeface="Arial" panose="020B0604020202020204" pitchFamily="34" charset="0"/>
              </a:rPr>
              <a:t>Domains of Well-Being</a:t>
            </a:r>
            <a:endParaRPr lang="en-US" dirty="0">
              <a:solidFill>
                <a:srgbClr val="FF0000"/>
              </a:solidFill>
              <a:cs typeface="Arial" panose="020B0604020202020204" pitchFamily="34" charset="0"/>
            </a:endParaRPr>
          </a:p>
        </p:txBody>
      </p:sp>
    </p:spTree>
    <p:extLst>
      <p:ext uri="{BB962C8B-B14F-4D97-AF65-F5344CB8AC3E}">
        <p14:creationId xmlns:p14="http://schemas.microsoft.com/office/powerpoint/2010/main" val="34982821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628650" y="1245327"/>
            <a:ext cx="7886700" cy="4817848"/>
          </a:xfrm>
        </p:spPr>
        <p:txBody>
          <a:bodyPr>
            <a:normAutofit/>
          </a:bodyPr>
          <a:lstStyle/>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dirty="0"/>
          </a:p>
        </p:txBody>
      </p:sp>
      <p:sp>
        <p:nvSpPr>
          <p:cNvPr id="2" name="Slide Number Placeholder 1"/>
          <p:cNvSpPr>
            <a:spLocks noGrp="1"/>
          </p:cNvSpPr>
          <p:nvPr>
            <p:ph type="sldNum" sz="quarter" idx="12"/>
          </p:nvPr>
        </p:nvSpPr>
        <p:spPr/>
        <p:txBody>
          <a:bodyPr/>
          <a:lstStyle/>
          <a:p>
            <a:pPr>
              <a:defRPr/>
            </a:pPr>
            <a:fld id="{202944C2-E8FB-45B1-AFFF-8B0F30F0831C}" type="slidenum">
              <a:rPr lang="en-US">
                <a:solidFill>
                  <a:prstClr val="black">
                    <a:tint val="75000"/>
                  </a:prstClr>
                </a:solidFill>
                <a:latin typeface="Calibri" panose="020F0502020204030204"/>
              </a:rPr>
              <a:pPr>
                <a:defRPr/>
              </a:pPr>
              <a:t>4</a:t>
            </a:fld>
            <a:endParaRPr lang="en-US" dirty="0">
              <a:solidFill>
                <a:prstClr val="black">
                  <a:tint val="75000"/>
                </a:prstClr>
              </a:solidFill>
              <a:latin typeface="Calibri" panose="020F0502020204030204"/>
            </a:endParaRPr>
          </a:p>
        </p:txBody>
      </p:sp>
      <p:sp>
        <p:nvSpPr>
          <p:cNvPr id="4" name="Rectangle 3">
            <a:extLst>
              <a:ext uri="{FF2B5EF4-FFF2-40B4-BE49-F238E27FC236}">
                <a16:creationId xmlns:a16="http://schemas.microsoft.com/office/drawing/2014/main" id="{FB45AF40-5FB2-0D46-B78E-DD97CE7C0C1C}"/>
              </a:ext>
            </a:extLst>
          </p:cNvPr>
          <p:cNvSpPr/>
          <p:nvPr/>
        </p:nvSpPr>
        <p:spPr>
          <a:xfrm flipV="1">
            <a:off x="6351" y="1088165"/>
            <a:ext cx="9137651" cy="45719"/>
          </a:xfrm>
          <a:prstGeom prst="rect">
            <a:avLst/>
          </a:prstGeom>
          <a:solidFill>
            <a:srgbClr val="5AB279"/>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Clr>
                <a:srgbClr val="000000"/>
              </a:buClr>
              <a:defRPr/>
            </a:pPr>
            <a:endParaRPr lang="en-US" sz="899" dirty="0">
              <a:solidFill>
                <a:prstClr val="white"/>
              </a:solidFill>
              <a:latin typeface="Calibri" panose="020F0502020204030204"/>
            </a:endParaRPr>
          </a:p>
        </p:txBody>
      </p:sp>
      <p:sp>
        <p:nvSpPr>
          <p:cNvPr id="5" name="Shape 131">
            <a:extLst>
              <a:ext uri="{FF2B5EF4-FFF2-40B4-BE49-F238E27FC236}">
                <a16:creationId xmlns:a16="http://schemas.microsoft.com/office/drawing/2014/main" id="{1E98FC20-031A-1448-B79F-EF48BC4C9C76}"/>
              </a:ext>
            </a:extLst>
          </p:cNvPr>
          <p:cNvSpPr txBox="1"/>
          <p:nvPr/>
        </p:nvSpPr>
        <p:spPr>
          <a:xfrm>
            <a:off x="6351" y="10666"/>
            <a:ext cx="9137651" cy="1077498"/>
          </a:xfrm>
          <a:prstGeom prst="rect">
            <a:avLst/>
          </a:prstGeom>
          <a:solidFill>
            <a:srgbClr val="32353C"/>
          </a:solidFill>
          <a:ln>
            <a:noFill/>
          </a:ln>
        </p:spPr>
        <p:txBody>
          <a:bodyPr spcFirstLastPara="1" lIns="611683" tIns="431775" rIns="611683" bIns="449767" anchor="ctr"/>
          <a:lstStyle/>
          <a:p>
            <a:pPr>
              <a:lnSpc>
                <a:spcPct val="90000"/>
              </a:lnSpc>
              <a:buClr>
                <a:srgbClr val="4472C4"/>
              </a:buClr>
              <a:buSzPts val="4400"/>
              <a:defRPr/>
            </a:pPr>
            <a:endParaRPr lang="en-CA" sz="3200" b="1" dirty="0">
              <a:solidFill>
                <a:srgbClr val="DCE2E4"/>
              </a:solidFill>
              <a:latin typeface="Trebuchet MS" panose="020B0703020202090204" pitchFamily="34" charset="0"/>
              <a:ea typeface="Trebuchet MS"/>
              <a:sym typeface="Trebuchet MS"/>
            </a:endParaRPr>
          </a:p>
        </p:txBody>
      </p:sp>
      <p:pic>
        <p:nvPicPr>
          <p:cNvPr id="6" name="Shape 132">
            <a:extLst>
              <a:ext uri="{FF2B5EF4-FFF2-40B4-BE49-F238E27FC236}">
                <a16:creationId xmlns:a16="http://schemas.microsoft.com/office/drawing/2014/main" id="{2D52BD09-7CD1-0449-9147-440DECB37285}"/>
              </a:ext>
            </a:extLst>
          </p:cNvPr>
          <p:cNvPicPr preferRelativeResize="0">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0139" y="6279462"/>
            <a:ext cx="2365731" cy="17215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7" name="Shape 133">
            <a:extLst>
              <a:ext uri="{FF2B5EF4-FFF2-40B4-BE49-F238E27FC236}">
                <a16:creationId xmlns:a16="http://schemas.microsoft.com/office/drawing/2014/main" id="{4FD1E623-B1D5-564F-9F62-9685372F5AF2}"/>
              </a:ext>
            </a:extLst>
          </p:cNvPr>
          <p:cNvPicPr preferRelativeResize="0">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58677" y="6108894"/>
            <a:ext cx="1199525" cy="34272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Rectangle 9"/>
          <p:cNvSpPr/>
          <p:nvPr/>
        </p:nvSpPr>
        <p:spPr>
          <a:xfrm>
            <a:off x="1674069" y="1318736"/>
            <a:ext cx="6474080" cy="1077218"/>
          </a:xfrm>
          <a:prstGeom prst="rect">
            <a:avLst/>
          </a:prstGeom>
        </p:spPr>
        <p:txBody>
          <a:bodyPr wrap="none">
            <a:spAutoFit/>
          </a:bodyPr>
          <a:lstStyle/>
          <a:p>
            <a:pPr algn="ctr">
              <a:buNone/>
            </a:pPr>
            <a:r>
              <a:rPr lang="en-CA" sz="3200" dirty="0">
                <a:cs typeface="Arial" pitchFamily="34" charset="0"/>
              </a:rPr>
              <a:t>Well-being Informing VAC Programs / </a:t>
            </a:r>
          </a:p>
          <a:p>
            <a:pPr algn="ctr">
              <a:buNone/>
            </a:pPr>
            <a:r>
              <a:rPr lang="en-CA" sz="3200" dirty="0">
                <a:cs typeface="Arial" pitchFamily="34" charset="0"/>
              </a:rPr>
              <a:t>Strategic Policy Agenda</a:t>
            </a:r>
            <a:endParaRPr lang="en-CA" sz="3200" dirty="0">
              <a:solidFill>
                <a:srgbClr val="FF0000"/>
              </a:solidFill>
              <a:cs typeface="Arial" pitchFamily="34" charset="0"/>
            </a:endParaRPr>
          </a:p>
        </p:txBody>
      </p:sp>
      <p:pic>
        <p:nvPicPr>
          <p:cNvPr id="11" name="Picture 10"/>
          <p:cNvPicPr/>
          <p:nvPr/>
        </p:nvPicPr>
        <p:blipFill rotWithShape="1">
          <a:blip r:embed="rId5">
            <a:extLst>
              <a:ext uri="{28A0092B-C50C-407E-A947-70E740481C1C}">
                <a14:useLocalDpi xmlns:a14="http://schemas.microsoft.com/office/drawing/2010/main" val="0"/>
              </a:ext>
            </a:extLst>
          </a:blip>
          <a:srcRect l="17693" r="9488"/>
          <a:stretch/>
        </p:blipFill>
        <p:spPr bwMode="auto">
          <a:xfrm>
            <a:off x="1377217" y="2277698"/>
            <a:ext cx="6534887" cy="4031462"/>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1797177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TotalTime>
  <Words>927</Words>
  <Application>Microsoft Office PowerPoint</Application>
  <PresentationFormat>On-screen Show (4:3)</PresentationFormat>
  <Paragraphs>86</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Trebuchet MS</vt:lpstr>
      <vt:lpstr>Office Theme</vt:lpstr>
      <vt:lpstr>PowerPoint Presentation</vt:lpstr>
      <vt:lpstr>PowerPoint Presentation</vt:lpstr>
      <vt:lpstr>PowerPoint Presentation</vt:lpstr>
      <vt:lpstr>PowerPoint Presentation</vt:lpstr>
    </vt:vector>
  </TitlesOfParts>
  <Company>VAC-ACC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Mary L Banman</dc:creator>
  <cp:lastModifiedBy>Alison I MacDonald</cp:lastModifiedBy>
  <cp:revision>9</cp:revision>
  <cp:lastPrinted>2019-04-25T17:10:23Z</cp:lastPrinted>
  <dcterms:created xsi:type="dcterms:W3CDTF">2019-04-12T17:40:07Z</dcterms:created>
  <dcterms:modified xsi:type="dcterms:W3CDTF">2019-04-25T17:18:32Z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-916197899</vt:i4>
  </property>
  <property fmtid="{D5CDD505-2E9C-101B-9397-08002B2CF9AE}" pid="3" name="_NewReviewCycle">
    <vt:lpwstr/>
  </property>
  <property fmtid="{D5CDD505-2E9C-101B-9397-08002B2CF9AE}" pid="4" name="_EmailSubject">
    <vt:lpwstr>Well-Being Presentation  </vt:lpwstr>
  </property>
  <property fmtid="{D5CDD505-2E9C-101B-9397-08002B2CF9AE}" pid="5" name="_AuthorEmail">
    <vt:lpwstr>alison.macdonald@canada.ca</vt:lpwstr>
  </property>
  <property fmtid="{D5CDD505-2E9C-101B-9397-08002B2CF9AE}" pid="6" name="_AuthorEmailDisplayName">
    <vt:lpwstr>MacDonald, Alison (VAC/ACC)</vt:lpwstr>
  </property>
</Properties>
</file>