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2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3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7010400" cy="92964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756" autoAdjust="0"/>
  </p:normalViewPr>
  <p:slideViewPr>
    <p:cSldViewPr snapToGrid="0">
      <p:cViewPr varScale="1">
        <p:scale>
          <a:sx n="59" d="100"/>
          <a:sy n="59" d="100"/>
        </p:scale>
        <p:origin x="1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DA2CECF-61E6-41EC-85FE-ADDEDC2D08B0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3BB237-1FFC-4C07-BCEA-4A7BE0A1B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76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BCB4B-C5CB-43A8-9B1E-6B898B4DBD2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474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76"/>
              </a:spcBef>
            </a:pPr>
            <a:r>
              <a:rPr lang="fr-CA" sz="1000" dirty="0" smtClean="0">
                <a:solidFill>
                  <a:srgbClr val="000000"/>
                </a:solidFill>
                <a:cs typeface="Arial" panose="020B0604020202020204" pitchFamily="34" charset="0"/>
              </a:rPr>
              <a:t>À Anciens Combattants Canada, le bien-être est depuis longtemps le résultat souhaité pour les vétérans. Alors que la plupart s’entendent pour dire qu’il s’agit de bien vivre, il n’existe pas de définition acceptée du terme « bien‐être » au sein du Ministère.  Cela représentait un défi sur le plan stratégique, car il est difficile de se tracer une voie à suivre pour atteindre une destination qui n’est pas définie (résultat).</a:t>
            </a:r>
            <a:r>
              <a:rPr lang="fr-CA" sz="1000" dirty="0" smtClean="0"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576"/>
              </a:spcBef>
            </a:pPr>
            <a:endParaRPr lang="fr-CA" sz="1000" dirty="0" smtClean="0">
              <a:cs typeface="Arial" panose="020B0604020202020204" pitchFamily="34" charset="0"/>
            </a:endParaRPr>
          </a:p>
          <a:p>
            <a:r>
              <a:rPr lang="fr-CA" sz="1000" dirty="0" smtClean="0">
                <a:solidFill>
                  <a:srgbClr val="000000"/>
                </a:solidFill>
                <a:cs typeface="Arial" pitchFamily="34" charset="0"/>
              </a:rPr>
              <a:t>Pour appuyer le Ministère, la Direction de la recherche a dirigé l’élaboration d’un cadre conceptuel relativement au bien-être des vétérans en collaboration avec l’équipe responsable des politiques stratégiques.  </a:t>
            </a:r>
          </a:p>
          <a:p>
            <a:endParaRPr lang="fr-CA" sz="1000" dirty="0" smtClean="0">
              <a:cs typeface="Arial" pitchFamily="34" charset="0"/>
            </a:endParaRPr>
          </a:p>
          <a:p>
            <a:r>
              <a:rPr lang="fr-CA" sz="1000" dirty="0" smtClean="0">
                <a:solidFill>
                  <a:srgbClr val="000000"/>
                </a:solidFill>
                <a:cs typeface="Arial" panose="020B0604020202020204" pitchFamily="34" charset="0"/>
              </a:rPr>
              <a:t>Selon le cadre conceptuel, favoriser le bien-être des vétérans consiste à examiner sept domaines et à prendre des mesures dans ces sept domaines.</a:t>
            </a:r>
          </a:p>
          <a:p>
            <a:endParaRPr lang="fr-CA" sz="1000" dirty="0" smtClean="0">
              <a:cs typeface="Arial" panose="020B0604020202020204" pitchFamily="34" charset="0"/>
            </a:endParaRPr>
          </a:p>
          <a:p>
            <a:r>
              <a:rPr lang="fr-CA" sz="1000" dirty="0" smtClean="0">
                <a:solidFill>
                  <a:srgbClr val="000000"/>
                </a:solidFill>
                <a:cs typeface="Arial" panose="020B0604020202020204" pitchFamily="34" charset="0"/>
              </a:rPr>
              <a:t>Le bien-être tient compte des progrès accomplis par une personne ou une population dans l’ensemble de ces domaines.</a:t>
            </a:r>
            <a:r>
              <a:rPr lang="fr-CA" sz="1000" dirty="0" smtClean="0">
                <a:cs typeface="Arial" panose="020B0604020202020204" pitchFamily="34" charset="0"/>
              </a:rPr>
              <a:t> </a:t>
            </a: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BCB4B-C5CB-43A8-9B1E-6B898B4DBD2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82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 smtClean="0"/>
          </a:p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BCB4B-C5CB-43A8-9B1E-6B898B4DBD2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515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000" dirty="0" smtClean="0"/>
              <a:t>La détermination du problème comporte la description de la population de vétérans visés afin de bien comprendre leurs défis par rapport aux résultats souhaités en matière de bien-être.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000" dirty="0" smtClean="0"/>
              <a:t>L’élaboration de politiques stratégiques et la prise de mesures (p. ex. militer et défendre; naviguer et coordonner; stratégies, programmes et avantages) reposent sur les domaines où des besoins ont été relevés (lacunes).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000" dirty="0" smtClean="0"/>
              <a:t>Les mesures prises sont évaluées par rapport aux résultats souhaités en matière de bien-être (surveillance du bien-être). La surveillance permettra d’orienter les programmes de politiques et de recherches.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1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000" dirty="0" smtClean="0"/>
              <a:t>Le cycle recommence.</a:t>
            </a:r>
          </a:p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BCB4B-C5CB-43A8-9B1E-6B898B4DBD2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6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9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76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1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9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20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05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7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16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28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76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83F92-DBA4-47AB-AC66-514407473765}" type="datetimeFigureOut">
              <a:rPr lang="en-US" smtClean="0"/>
              <a:t>2019/04/29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B5048-4942-43E6-B5DE-8DC1B269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7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image" Target="../media/image2.png"/><Relationship Id="rId5" Type="http://schemas.openxmlformats.org/officeDocument/2006/relationships/tags" Target="../tags/tag6.xml"/><Relationship Id="rId10" Type="http://schemas.openxmlformats.org/officeDocument/2006/relationships/image" Target="../media/image1.png"/><Relationship Id="rId4" Type="http://schemas.openxmlformats.org/officeDocument/2006/relationships/tags" Target="../tags/tag5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.xml"/><Relationship Id="rId13" Type="http://schemas.openxmlformats.org/officeDocument/2006/relationships/image" Target="../media/image3.png"/><Relationship Id="rId3" Type="http://schemas.openxmlformats.org/officeDocument/2006/relationships/tags" Target="../tags/tag11.xml"/><Relationship Id="rId7" Type="http://schemas.openxmlformats.org/officeDocument/2006/relationships/tags" Target="../tags/tag15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tags" Target="../tags/tag14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3.xml"/><Relationship Id="rId15" Type="http://schemas.openxmlformats.org/officeDocument/2006/relationships/image" Target="../media/image4.png"/><Relationship Id="rId10" Type="http://schemas.openxmlformats.org/officeDocument/2006/relationships/tags" Target="../tags/tag18.xml"/><Relationship Id="rId4" Type="http://schemas.openxmlformats.org/officeDocument/2006/relationships/tags" Target="../tags/tag12.xml"/><Relationship Id="rId9" Type="http://schemas.openxmlformats.org/officeDocument/2006/relationships/tags" Target="../tags/tag17.xml"/><Relationship Id="rId1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6.xml"/><Relationship Id="rId3" Type="http://schemas.openxmlformats.org/officeDocument/2006/relationships/tags" Target="../tags/tag21.xml"/><Relationship Id="rId7" Type="http://schemas.openxmlformats.org/officeDocument/2006/relationships/tags" Target="../tags/tag25.xml"/><Relationship Id="rId12" Type="http://schemas.openxmlformats.org/officeDocument/2006/relationships/image" Target="../media/image2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11" Type="http://schemas.openxmlformats.org/officeDocument/2006/relationships/image" Target="../media/image5.png"/><Relationship Id="rId5" Type="http://schemas.openxmlformats.org/officeDocument/2006/relationships/tags" Target="../tags/tag23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22.xml"/><Relationship Id="rId9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tags" Target="../tags/tag39.xml"/><Relationship Id="rId18" Type="http://schemas.openxmlformats.org/officeDocument/2006/relationships/image" Target="../media/image6.png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12" Type="http://schemas.openxmlformats.org/officeDocument/2006/relationships/tags" Target="../tags/tag38.xml"/><Relationship Id="rId17" Type="http://schemas.openxmlformats.org/officeDocument/2006/relationships/image" Target="../media/image2.png"/><Relationship Id="rId2" Type="http://schemas.openxmlformats.org/officeDocument/2006/relationships/tags" Target="../tags/tag28.xml"/><Relationship Id="rId16" Type="http://schemas.openxmlformats.org/officeDocument/2006/relationships/image" Target="../media/image1.png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tags" Target="../tags/tag37.xml"/><Relationship Id="rId5" Type="http://schemas.openxmlformats.org/officeDocument/2006/relationships/tags" Target="../tags/tag31.xml"/><Relationship Id="rId15" Type="http://schemas.openxmlformats.org/officeDocument/2006/relationships/notesSlide" Target="../notesSlides/notesSlide4.xml"/><Relationship Id="rId10" Type="http://schemas.openxmlformats.org/officeDocument/2006/relationships/tags" Target="../tags/tag36.xml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28650" y="1245327"/>
            <a:ext cx="7886700" cy="48178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202944C2-E8FB-45B1-AFFF-8B0F30F0831C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45AF40-5FB2-0D46-B78E-DD97CE7C0C1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6351" y="1088165"/>
            <a:ext cx="9137651" cy="45719"/>
          </a:xfrm>
          <a:prstGeom prst="rect">
            <a:avLst/>
          </a:prstGeom>
          <a:solidFill>
            <a:srgbClr val="5AB27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en-US" sz="899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Shape 131">
            <a:extLst>
              <a:ext uri="{FF2B5EF4-FFF2-40B4-BE49-F238E27FC236}">
                <a16:creationId xmlns:a16="http://schemas.microsoft.com/office/drawing/2014/main" id="{1E98FC20-031A-1448-B79F-EF48BC4C9C7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6351" y="10666"/>
            <a:ext cx="9137651" cy="1077498"/>
          </a:xfrm>
          <a:prstGeom prst="rect">
            <a:avLst/>
          </a:prstGeom>
          <a:solidFill>
            <a:srgbClr val="32353C"/>
          </a:solidFill>
          <a:ln>
            <a:noFill/>
          </a:ln>
        </p:spPr>
        <p:txBody>
          <a:bodyPr spcFirstLastPara="1" lIns="611683" tIns="431775" rIns="611683" bIns="449767" anchor="ctr"/>
          <a:lstStyle/>
          <a:p>
            <a:pPr>
              <a:lnSpc>
                <a:spcPct val="90000"/>
              </a:lnSpc>
              <a:buClr>
                <a:srgbClr val="4472C4"/>
              </a:buClr>
              <a:buSzPts val="4400"/>
              <a:defRPr/>
            </a:pPr>
            <a:endParaRPr lang="en-CA" sz="3200" b="1" dirty="0">
              <a:solidFill>
                <a:srgbClr val="DCE2E4"/>
              </a:solidFill>
              <a:latin typeface="Trebuchet MS" panose="020B0703020202090204" pitchFamily="34" charset="0"/>
              <a:ea typeface="Trebuchet MS"/>
              <a:sym typeface="Trebuchet MS"/>
            </a:endParaRPr>
          </a:p>
        </p:txBody>
      </p:sp>
      <p:pic>
        <p:nvPicPr>
          <p:cNvPr id="6" name="Shape 132">
            <a:extLst>
              <a:ext uri="{FF2B5EF4-FFF2-40B4-BE49-F238E27FC236}">
                <a16:creationId xmlns:a16="http://schemas.microsoft.com/office/drawing/2014/main" id="{2D52BD09-7CD1-0449-9147-440DECB37285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8852" y="6174618"/>
            <a:ext cx="2394348" cy="2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Shape 133">
            <a:extLst>
              <a:ext uri="{FF2B5EF4-FFF2-40B4-BE49-F238E27FC236}">
                <a16:creationId xmlns:a16="http://schemas.microsoft.com/office/drawing/2014/main" id="{4FD1E623-B1D5-564F-9F62-9685372F5AF2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677" y="6108894"/>
            <a:ext cx="1199525" cy="342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514475" y="1820842"/>
            <a:ext cx="6115050" cy="3680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en-CA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CA" sz="2700" b="1" dirty="0" smtClean="0">
                <a:latin typeface="Arial" pitchFamily="34" charset="0"/>
                <a:cs typeface="Arial" pitchFamily="34" charset="0"/>
              </a:rPr>
              <a:t>BIEN-ÊTRE DES VÉTÉRANS</a:t>
            </a:r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CA" sz="225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fr-CA" sz="2250" b="1" dirty="0" smtClean="0">
                <a:latin typeface="Arial" pitchFamily="34" charset="0"/>
                <a:cs typeface="Arial" pitchFamily="34" charset="0"/>
              </a:rPr>
              <a:t>Groupe consultatif sur les politiques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fr-CA" sz="2100" b="1" dirty="0" smtClean="0">
                <a:latin typeface="Arial" pitchFamily="34" charset="0"/>
                <a:cs typeface="Arial" pitchFamily="34" charset="0"/>
              </a:rPr>
              <a:t>Mai 2019</a:t>
            </a:r>
          </a:p>
          <a:p>
            <a:pPr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5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28650" y="1245327"/>
            <a:ext cx="7886700" cy="48178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202944C2-E8FB-45B1-AFFF-8B0F30F0831C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45AF40-5FB2-0D46-B78E-DD97CE7C0C1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6351" y="1088165"/>
            <a:ext cx="9137651" cy="45719"/>
          </a:xfrm>
          <a:prstGeom prst="rect">
            <a:avLst/>
          </a:prstGeom>
          <a:solidFill>
            <a:srgbClr val="5AB27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en-US" sz="899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Shape 131">
            <a:extLst>
              <a:ext uri="{FF2B5EF4-FFF2-40B4-BE49-F238E27FC236}">
                <a16:creationId xmlns:a16="http://schemas.microsoft.com/office/drawing/2014/main" id="{1E98FC20-031A-1448-B79F-EF48BC4C9C7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6351" y="10666"/>
            <a:ext cx="9137651" cy="1077498"/>
          </a:xfrm>
          <a:prstGeom prst="rect">
            <a:avLst/>
          </a:prstGeom>
          <a:solidFill>
            <a:srgbClr val="32353C"/>
          </a:solidFill>
          <a:ln>
            <a:noFill/>
          </a:ln>
        </p:spPr>
        <p:txBody>
          <a:bodyPr spcFirstLastPara="1" lIns="611683" tIns="431775" rIns="611683" bIns="449767" anchor="ctr"/>
          <a:lstStyle/>
          <a:p>
            <a:pPr>
              <a:lnSpc>
                <a:spcPct val="90000"/>
              </a:lnSpc>
              <a:buClr>
                <a:srgbClr val="4472C4"/>
              </a:buClr>
              <a:buSzPts val="4400"/>
              <a:defRPr/>
            </a:pPr>
            <a:endParaRPr lang="en-CA" sz="3200" b="1" dirty="0">
              <a:solidFill>
                <a:srgbClr val="DCE2E4"/>
              </a:solidFill>
              <a:latin typeface="Trebuchet MS" panose="020B0703020202090204" pitchFamily="34" charset="0"/>
              <a:ea typeface="Trebuchet MS"/>
              <a:sym typeface="Trebuchet MS"/>
            </a:endParaRPr>
          </a:p>
        </p:txBody>
      </p:sp>
      <p:pic>
        <p:nvPicPr>
          <p:cNvPr id="6" name="Shape 132">
            <a:extLst>
              <a:ext uri="{FF2B5EF4-FFF2-40B4-BE49-F238E27FC236}">
                <a16:creationId xmlns:a16="http://schemas.microsoft.com/office/drawing/2014/main" id="{2D52BD09-7CD1-0449-9147-440DECB37285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6745" y="6214511"/>
            <a:ext cx="2049517" cy="237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Shape 133">
            <a:extLst>
              <a:ext uri="{FF2B5EF4-FFF2-40B4-BE49-F238E27FC236}">
                <a16:creationId xmlns:a16="http://schemas.microsoft.com/office/drawing/2014/main" id="{4FD1E623-B1D5-564F-9F62-9685372F5AF2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677" y="6108894"/>
            <a:ext cx="1199525" cy="342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435894" y="1687847"/>
            <a:ext cx="6229350" cy="769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432"/>
              </a:spcBef>
              <a:buFont typeface="Arial" panose="020B0604020202020204" pitchFamily="34" charset="0"/>
              <a:buNone/>
            </a:pPr>
            <a:r>
              <a:rPr lang="fr-CA" sz="3200" dirty="0" smtClean="0">
                <a:cs typeface="Arial" pitchFamily="34" charset="0"/>
              </a:rPr>
              <a:t>Bien-être</a:t>
            </a:r>
          </a:p>
          <a:p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143000" y="2343514"/>
            <a:ext cx="3429000" cy="3555206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432"/>
              </a:spcBef>
            </a:pPr>
            <a:r>
              <a:rPr lang="fr-CA" sz="1800" dirty="0" smtClean="0">
                <a:cs typeface="Arial" panose="020B0604020202020204" pitchFamily="34" charset="0"/>
              </a:rPr>
              <a:t>Le bien-être a longtemps été le résultat souhaité pour les vétérans.</a:t>
            </a:r>
          </a:p>
          <a:p>
            <a:pPr>
              <a:lnSpc>
                <a:spcPct val="120000"/>
              </a:lnSpc>
              <a:spcBef>
                <a:spcPts val="432"/>
              </a:spcBef>
            </a:pPr>
            <a:r>
              <a:rPr lang="fr-CA" sz="1800" dirty="0" smtClean="0">
                <a:cs typeface="Arial" panose="020B0604020202020204" pitchFamily="34" charset="0"/>
              </a:rPr>
              <a:t>Il n’y avait pas de définition standard du « bien-être ».</a:t>
            </a:r>
          </a:p>
          <a:p>
            <a:pPr>
              <a:lnSpc>
                <a:spcPct val="120000"/>
              </a:lnSpc>
              <a:spcBef>
                <a:spcPts val="432"/>
              </a:spcBef>
            </a:pPr>
            <a:r>
              <a:rPr lang="fr-CA" sz="1800" dirty="0" smtClean="0">
                <a:cs typeface="Arial" panose="020B0604020202020204" pitchFamily="34" charset="0"/>
              </a:rPr>
              <a:t>Un cadre conceptuel a été créé et celui-ci indique que pour assurer le bien-être des vétérans, il faut procéder à un examen et prendre des mesures dans </a:t>
            </a:r>
            <a:br>
              <a:rPr lang="fr-CA" sz="1800" dirty="0" smtClean="0">
                <a:cs typeface="Arial" panose="020B0604020202020204" pitchFamily="34" charset="0"/>
              </a:rPr>
            </a:br>
            <a:r>
              <a:rPr lang="fr-CA" sz="1800" dirty="0" smtClean="0">
                <a:cs typeface="Arial" panose="020B0604020202020204" pitchFamily="34" charset="0"/>
              </a:rPr>
              <a:t>sept domaines.</a:t>
            </a:r>
          </a:p>
          <a:p>
            <a:pPr>
              <a:lnSpc>
                <a:spcPct val="120000"/>
              </a:lnSpc>
            </a:pPr>
            <a:endParaRPr lang="en-US" sz="900" dirty="0">
              <a:cs typeface="Arial" pitchFamily="34" charset="0"/>
            </a:endParaRPr>
          </a:p>
          <a:p>
            <a:endParaRPr lang="en-CA" sz="6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None/>
            </a:pPr>
            <a:endParaRPr lang="en-CA" sz="6000" dirty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</p:txBody>
      </p:sp>
      <p:pic>
        <p:nvPicPr>
          <p:cNvPr id="12" name="Picture 11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4286250" y="1957706"/>
            <a:ext cx="4343400" cy="3528694"/>
          </a:xfrm>
          <a:prstGeom prst="rect">
            <a:avLst/>
          </a:prstGeom>
        </p:spPr>
      </p:pic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5307806" y="3346906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2400" b="1" dirty="0" smtClean="0"/>
              <a:t>Domaines du bien-être</a:t>
            </a:r>
            <a:endParaRPr lang="fr-CA" sz="2400" b="1" dirty="0"/>
          </a:p>
        </p:txBody>
      </p:sp>
    </p:spTree>
    <p:extLst>
      <p:ext uri="{BB962C8B-B14F-4D97-AF65-F5344CB8AC3E}">
        <p14:creationId xmlns:p14="http://schemas.microsoft.com/office/powerpoint/2010/main" val="244610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28650" y="1245327"/>
            <a:ext cx="7886700" cy="48178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202944C2-E8FB-45B1-AFFF-8B0F30F0831C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45AF40-5FB2-0D46-B78E-DD97CE7C0C1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6351" y="1088165"/>
            <a:ext cx="9137651" cy="45719"/>
          </a:xfrm>
          <a:prstGeom prst="rect">
            <a:avLst/>
          </a:prstGeom>
          <a:solidFill>
            <a:srgbClr val="5AB27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en-US" sz="899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Shape 131">
            <a:extLst>
              <a:ext uri="{FF2B5EF4-FFF2-40B4-BE49-F238E27FC236}">
                <a16:creationId xmlns:a16="http://schemas.microsoft.com/office/drawing/2014/main" id="{1E98FC20-031A-1448-B79F-EF48BC4C9C7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6351" y="10666"/>
            <a:ext cx="9137651" cy="1077498"/>
          </a:xfrm>
          <a:prstGeom prst="rect">
            <a:avLst/>
          </a:prstGeom>
          <a:solidFill>
            <a:srgbClr val="32353C"/>
          </a:solidFill>
          <a:ln>
            <a:noFill/>
          </a:ln>
        </p:spPr>
        <p:txBody>
          <a:bodyPr spcFirstLastPara="1" lIns="611683" tIns="431775" rIns="611683" bIns="449767" anchor="ctr"/>
          <a:lstStyle/>
          <a:p>
            <a:pPr>
              <a:lnSpc>
                <a:spcPct val="90000"/>
              </a:lnSpc>
              <a:buClr>
                <a:srgbClr val="4472C4"/>
              </a:buClr>
              <a:buSzPts val="4400"/>
              <a:defRPr/>
            </a:pPr>
            <a:endParaRPr lang="en-CA" sz="3200" b="1" dirty="0">
              <a:solidFill>
                <a:srgbClr val="DCE2E4"/>
              </a:solidFill>
              <a:latin typeface="Trebuchet MS" panose="020B0703020202090204" pitchFamily="34" charset="0"/>
              <a:ea typeface="Trebuchet MS"/>
              <a:sym typeface="Trebuchet MS"/>
            </a:endParaRPr>
          </a:p>
        </p:txBody>
      </p:sp>
      <p:pic>
        <p:nvPicPr>
          <p:cNvPr id="6" name="Shape 132">
            <a:extLst>
              <a:ext uri="{FF2B5EF4-FFF2-40B4-BE49-F238E27FC236}">
                <a16:creationId xmlns:a16="http://schemas.microsoft.com/office/drawing/2014/main" id="{2D52BD09-7CD1-0449-9147-440DECB37285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39" y="6279462"/>
            <a:ext cx="2365731" cy="172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Shape 133">
            <a:extLst>
              <a:ext uri="{FF2B5EF4-FFF2-40B4-BE49-F238E27FC236}">
                <a16:creationId xmlns:a16="http://schemas.microsoft.com/office/drawing/2014/main" id="{4FD1E623-B1D5-564F-9F62-9685372F5AF2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677" y="6108894"/>
            <a:ext cx="1199525" cy="342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Content Placeholder 5"/>
          <p:cNvGraphicFramePr>
            <a:graphicFrameLocks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076012933"/>
              </p:ext>
            </p:extLst>
          </p:nvPr>
        </p:nvGraphicFramePr>
        <p:xfrm>
          <a:off x="541455" y="1605809"/>
          <a:ext cx="8061090" cy="4907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5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6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87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6464">
                <a:tc>
                  <a:txBody>
                    <a:bodyPr/>
                    <a:lstStyle/>
                    <a:p>
                      <a:r>
                        <a:rPr lang="fr-CA" noProof="0" dirty="0" smtClean="0"/>
                        <a:t>Domaine</a:t>
                      </a:r>
                      <a:endParaRPr lang="fr-C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noProof="0" dirty="0" smtClean="0"/>
                        <a:t>Description</a:t>
                      </a:r>
                      <a:endParaRPr lang="fr-C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noProof="0" dirty="0" smtClean="0"/>
                        <a:t>Résultat</a:t>
                      </a:r>
                      <a:endParaRPr lang="fr-C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812">
                <a:tc>
                  <a:txBody>
                    <a:bodyPr/>
                    <a:lstStyle/>
                    <a:p>
                      <a:r>
                        <a:rPr lang="fr-CA" sz="1200" b="1" noProof="0" dirty="0" smtClean="0">
                          <a:latin typeface="+mn-lt"/>
                        </a:rPr>
                        <a:t>Utilité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L’utilité est le sentiment d’importance</a:t>
                      </a:r>
                      <a:r>
                        <a:rPr lang="fr-CA" sz="1200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ressenti en participant à des activités enrichissantes, comme un emploi.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noProof="0" dirty="0" smtClean="0">
                          <a:latin typeface="+mn-lt"/>
                        </a:rPr>
                        <a:t>Les vétérans participent à des activités qui leur sont bénéfiques</a:t>
                      </a:r>
                      <a:r>
                        <a:rPr lang="fr-CA" sz="1200" baseline="0" noProof="0" dirty="0" smtClean="0">
                          <a:latin typeface="+mn-lt"/>
                        </a:rPr>
                        <a:t> et leur tiennent à cœur.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580">
                <a:tc>
                  <a:txBody>
                    <a:bodyPr/>
                    <a:lstStyle/>
                    <a:p>
                      <a:r>
                        <a:rPr lang="fr-CA" sz="1200" b="1" noProof="0" dirty="0" smtClean="0">
                          <a:latin typeface="+mn-lt"/>
                        </a:rPr>
                        <a:t>Finances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finances englobent le revenu du ménage et la sécurité financière.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noProof="0" dirty="0" smtClean="0">
                          <a:latin typeface="+mn-lt"/>
                        </a:rPr>
                        <a:t>Les vétérans jouissent</a:t>
                      </a:r>
                      <a:r>
                        <a:rPr lang="fr-CA" sz="1200" baseline="0" noProof="0" dirty="0" smtClean="0">
                          <a:latin typeface="+mn-lt"/>
                        </a:rPr>
                        <a:t> d’une sécurité financière.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38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b="1" noProof="0" dirty="0" smtClean="0">
                          <a:latin typeface="+mn-lt"/>
                        </a:rPr>
                        <a:t>Santé</a:t>
                      </a:r>
                      <a:endParaRPr lang="fr-CA" sz="1200" noProof="0" dirty="0" smtClean="0">
                        <a:latin typeface="+mn-lt"/>
                      </a:endParaRPr>
                    </a:p>
                    <a:p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santé</a:t>
                      </a:r>
                      <a:r>
                        <a:rPr lang="fr-CA" sz="1200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est un état de fonctionnement physique, mental, social et spirituel qui va au-delà de la présence ou de l’absence de maladie.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noProof="0" dirty="0" smtClean="0">
                          <a:latin typeface="+mn-lt"/>
                        </a:rPr>
                        <a:t>Les vétérans fonctionnent bien physiquement, mentalement, socialement et spirituellement.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1839">
                <a:tc>
                  <a:txBody>
                    <a:bodyPr/>
                    <a:lstStyle/>
                    <a:p>
                      <a:r>
                        <a:rPr lang="fr-CA" sz="1200" b="1" noProof="0" dirty="0" smtClean="0">
                          <a:latin typeface="+mn-lt"/>
                        </a:rPr>
                        <a:t>Intégration sociale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L’intégration sociale est l’engagement dans des relations d’entraide</a:t>
                      </a:r>
                      <a:r>
                        <a:rPr lang="fr-CA" sz="1200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(amis, famille, communauté).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noProof="0" dirty="0" smtClean="0">
                          <a:latin typeface="+mn-lt"/>
                        </a:rPr>
                        <a:t>Les vétérans sont dans des relations d’entraide et participent à la vie de leur communauté.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36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b="1" noProof="0" dirty="0" smtClean="0">
                          <a:latin typeface="+mn-lt"/>
                        </a:rPr>
                        <a:t>Aptitudes à la vie quotidienne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aptitudes à la vie quotidienne permettent</a:t>
                      </a:r>
                      <a:r>
                        <a:rPr lang="fr-CA" sz="1200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gérer sa vie et contribuent à la résilience; elles comprennent l’hygiène de vie personnelle, la capacité d’adaptation et l’éducation.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noProof="0" dirty="0" smtClean="0">
                          <a:latin typeface="+mn-lt"/>
                        </a:rPr>
                        <a:t>Les vétérans sont capables de s’adapter, de gérer leur vie et de faire face aux difficultés.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18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b="1" noProof="0" dirty="0" smtClean="0">
                          <a:latin typeface="+mn-lt"/>
                        </a:rPr>
                        <a:t>Logement et environnement physique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 logement</a:t>
                      </a:r>
                      <a:r>
                        <a:rPr lang="fr-CA" sz="1200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 l’environnement physique comprennent l’environnement bâti (p. ex. le logement) ainsi que l’environnement naturel (p. ex. la qualité de l’eau et de l’air).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noProof="0" dirty="0" smtClean="0">
                          <a:latin typeface="+mn-lt"/>
                        </a:rPr>
                        <a:t>Les vétérans vivent dans un logement sûr, adéquat et abordable.</a:t>
                      </a:r>
                    </a:p>
                    <a:p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7481">
                <a:tc>
                  <a:txBody>
                    <a:bodyPr/>
                    <a:lstStyle/>
                    <a:p>
                      <a:r>
                        <a:rPr lang="fr-CA" sz="1200" b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Environnement culturel et social</a:t>
                      </a:r>
                      <a:endParaRPr lang="fr-CA" sz="1200" b="1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L’environnement culturel et social correspond aux répercussions des valeurs dominantes,</a:t>
                      </a:r>
                      <a:r>
                        <a:rPr lang="fr-CA" sz="1200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croyances et des attitudes de la société sur le bien-être d’une population.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vétérans sont appuyés par l’environnement culturel et social (ils sont compris et appréciés par les Canadiens).</a:t>
                      </a:r>
                      <a:endParaRPr lang="fr-CA" sz="1200" noProof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Content Placeholder 2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60139" y="1088164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A" b="1" dirty="0" smtClean="0">
                <a:solidFill>
                  <a:prstClr val="black"/>
                </a:solidFill>
                <a:cs typeface="Arial" panose="020B0604020202020204" pitchFamily="34" charset="0"/>
              </a:rPr>
              <a:t>Domaines du bien-être</a:t>
            </a:r>
            <a:endParaRPr lang="fr-CA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28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28650" y="1245327"/>
            <a:ext cx="7886700" cy="48178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202944C2-E8FB-45B1-AFFF-8B0F30F0831C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45AF40-5FB2-0D46-B78E-DD97CE7C0C1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6351" y="1088165"/>
            <a:ext cx="9137651" cy="45719"/>
          </a:xfrm>
          <a:prstGeom prst="rect">
            <a:avLst/>
          </a:prstGeom>
          <a:solidFill>
            <a:srgbClr val="5AB27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en-US" sz="899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Shape 131">
            <a:extLst>
              <a:ext uri="{FF2B5EF4-FFF2-40B4-BE49-F238E27FC236}">
                <a16:creationId xmlns:a16="http://schemas.microsoft.com/office/drawing/2014/main" id="{1E98FC20-031A-1448-B79F-EF48BC4C9C7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6351" y="10666"/>
            <a:ext cx="9137651" cy="1077498"/>
          </a:xfrm>
          <a:prstGeom prst="rect">
            <a:avLst/>
          </a:prstGeom>
          <a:solidFill>
            <a:srgbClr val="32353C"/>
          </a:solidFill>
          <a:ln>
            <a:noFill/>
          </a:ln>
        </p:spPr>
        <p:txBody>
          <a:bodyPr spcFirstLastPara="1" lIns="611683" tIns="431775" rIns="611683" bIns="449767" anchor="ctr"/>
          <a:lstStyle/>
          <a:p>
            <a:pPr>
              <a:lnSpc>
                <a:spcPct val="90000"/>
              </a:lnSpc>
              <a:buClr>
                <a:srgbClr val="4472C4"/>
              </a:buClr>
              <a:buSzPts val="4400"/>
              <a:defRPr/>
            </a:pPr>
            <a:endParaRPr lang="en-CA" sz="3200" b="1" dirty="0">
              <a:solidFill>
                <a:srgbClr val="DCE2E4"/>
              </a:solidFill>
              <a:latin typeface="Trebuchet MS" panose="020B0703020202090204" pitchFamily="34" charset="0"/>
              <a:ea typeface="Trebuchet MS"/>
              <a:sym typeface="Trebuchet MS"/>
            </a:endParaRPr>
          </a:p>
        </p:txBody>
      </p:sp>
      <p:pic>
        <p:nvPicPr>
          <p:cNvPr id="6" name="Shape 132">
            <a:extLst>
              <a:ext uri="{FF2B5EF4-FFF2-40B4-BE49-F238E27FC236}">
                <a16:creationId xmlns:a16="http://schemas.microsoft.com/office/drawing/2014/main" id="{2D52BD09-7CD1-0449-9147-440DECB37285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4271" y="6174618"/>
            <a:ext cx="239433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Shape 133">
            <a:extLst>
              <a:ext uri="{FF2B5EF4-FFF2-40B4-BE49-F238E27FC236}">
                <a16:creationId xmlns:a16="http://schemas.microsoft.com/office/drawing/2014/main" id="{4FD1E623-B1D5-564F-9F62-9685372F5AF2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677" y="6108894"/>
            <a:ext cx="1199525" cy="342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>
            <p:custDataLst>
              <p:tags r:id="rId7"/>
            </p:custDataLst>
          </p:nvPr>
        </p:nvSpPr>
        <p:spPr>
          <a:xfrm>
            <a:off x="1650474" y="1335621"/>
            <a:ext cx="598837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fr-CA" sz="3200" dirty="0" smtClean="0">
                <a:cs typeface="Arial" pitchFamily="34" charset="0"/>
              </a:rPr>
              <a:t>Le bien-être guide les programmes</a:t>
            </a:r>
          </a:p>
          <a:p>
            <a:pPr algn="ctr">
              <a:buNone/>
            </a:pPr>
            <a:r>
              <a:rPr lang="fr-CA" sz="3200" dirty="0" smtClean="0">
                <a:cs typeface="Arial" pitchFamily="34" charset="0"/>
              </a:rPr>
              <a:t>et les </a:t>
            </a:r>
            <a:r>
              <a:rPr lang="fr-CA" sz="3200" dirty="0">
                <a:cs typeface="Arial" pitchFamily="34" charset="0"/>
              </a:rPr>
              <a:t>politiques </a:t>
            </a:r>
            <a:r>
              <a:rPr lang="fr-CA" sz="3200" dirty="0" smtClean="0">
                <a:cs typeface="Arial" pitchFamily="34" charset="0"/>
              </a:rPr>
              <a:t>stratégiques d’ACC</a:t>
            </a:r>
            <a:endParaRPr lang="fr-CA" sz="3200" dirty="0">
              <a:solidFill>
                <a:srgbClr val="FF0000"/>
              </a:solidFill>
              <a:cs typeface="Arial" pitchFamily="34" charset="0"/>
            </a:endParaRPr>
          </a:p>
        </p:txBody>
      </p:sp>
      <p:pic>
        <p:nvPicPr>
          <p:cNvPr id="11" name="Picture 10"/>
          <p:cNvPicPr/>
          <p:nvPr>
            <p:custDataLst>
              <p:tags r:id="rId8"/>
            </p:custDataLst>
          </p:nvPr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93" r="9488"/>
          <a:stretch/>
        </p:blipFill>
        <p:spPr bwMode="auto">
          <a:xfrm>
            <a:off x="1377217" y="2277698"/>
            <a:ext cx="6534887" cy="40314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ZoneTexte 1"/>
          <p:cNvSpPr txBox="1"/>
          <p:nvPr>
            <p:custDataLst>
              <p:tags r:id="rId9"/>
            </p:custDataLst>
          </p:nvPr>
        </p:nvSpPr>
        <p:spPr>
          <a:xfrm>
            <a:off x="1749341" y="2697442"/>
            <a:ext cx="1798529" cy="26161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CA" sz="1100" b="1" dirty="0" smtClean="0">
                <a:solidFill>
                  <a:schemeClr val="bg1"/>
                </a:solidFill>
              </a:rPr>
              <a:t>Population de vétérans</a:t>
            </a:r>
            <a:endParaRPr lang="fr-CA" sz="1100" b="1" dirty="0">
              <a:solidFill>
                <a:schemeClr val="bg1"/>
              </a:solidFill>
            </a:endParaRPr>
          </a:p>
        </p:txBody>
      </p:sp>
      <p:sp>
        <p:nvSpPr>
          <p:cNvPr id="16" name="ZoneTexte 7"/>
          <p:cNvSpPr txBox="1"/>
          <p:nvPr>
            <p:custDataLst>
              <p:tags r:id="rId10"/>
            </p:custDataLst>
          </p:nvPr>
        </p:nvSpPr>
        <p:spPr>
          <a:xfrm>
            <a:off x="5817348" y="2782527"/>
            <a:ext cx="1669302" cy="2616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fr-CA" sz="1100" b="1" dirty="0" smtClean="0">
                <a:solidFill>
                  <a:schemeClr val="bg1"/>
                </a:solidFill>
              </a:rPr>
              <a:t>Bien-être des vétérans</a:t>
            </a:r>
            <a:endParaRPr lang="fr-CA" sz="1100" b="1" dirty="0">
              <a:solidFill>
                <a:schemeClr val="bg1"/>
              </a:solidFill>
            </a:endParaRPr>
          </a:p>
        </p:txBody>
      </p:sp>
      <p:sp>
        <p:nvSpPr>
          <p:cNvPr id="17" name="ZoneTexte 8"/>
          <p:cNvSpPr txBox="1"/>
          <p:nvPr>
            <p:custDataLst>
              <p:tags r:id="rId11"/>
            </p:custDataLst>
          </p:nvPr>
        </p:nvSpPr>
        <p:spPr>
          <a:xfrm>
            <a:off x="3866739" y="4293429"/>
            <a:ext cx="1714253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CA" sz="1200" b="1" dirty="0" smtClean="0"/>
              <a:t>Déterminer les lacunes</a:t>
            </a:r>
            <a:endParaRPr lang="fr-CA" sz="1200" b="1" dirty="0"/>
          </a:p>
        </p:txBody>
      </p:sp>
      <p:sp>
        <p:nvSpPr>
          <p:cNvPr id="19" name="ZoneTexte 9"/>
          <p:cNvSpPr txBox="1"/>
          <p:nvPr>
            <p:custDataLst>
              <p:tags r:id="rId12"/>
            </p:custDataLst>
          </p:nvPr>
        </p:nvSpPr>
        <p:spPr>
          <a:xfrm>
            <a:off x="3977097" y="4804616"/>
            <a:ext cx="1328006" cy="100027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1200" i="1" dirty="0" smtClean="0"/>
              <a:t>guide les priorités et les stratégies en matière de politiques</a:t>
            </a:r>
          </a:p>
          <a:p>
            <a:pPr algn="ctr"/>
            <a:endParaRPr lang="fr-CA" sz="1100" i="1" dirty="0"/>
          </a:p>
        </p:txBody>
      </p:sp>
      <p:sp>
        <p:nvSpPr>
          <p:cNvPr id="20" name="ZoneTexte 2"/>
          <p:cNvSpPr txBox="1"/>
          <p:nvPr>
            <p:custDataLst>
              <p:tags r:id="rId13"/>
            </p:custDataLst>
          </p:nvPr>
        </p:nvSpPr>
        <p:spPr>
          <a:xfrm>
            <a:off x="4114799" y="3085609"/>
            <a:ext cx="1268373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A" sz="1600" b="1" dirty="0"/>
              <a:t>Évaluation</a:t>
            </a:r>
          </a:p>
        </p:txBody>
      </p:sp>
    </p:spTree>
    <p:extLst>
      <p:ext uri="{BB962C8B-B14F-4D97-AF65-F5344CB8AC3E}">
        <p14:creationId xmlns:p14="http://schemas.microsoft.com/office/powerpoint/2010/main" val="417971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1579311|-10846711|-14797230|-8244963|-11249614|SPAC&quot;,&quot;Id&quot;:&quot;5cc6ee134232448fa0376dee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,&quot;LinkedSharePointSlideMergeSources&quot;:{}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498</Words>
  <Application>Microsoft Office PowerPoint</Application>
  <PresentationFormat>On-screen Show (4:3)</PresentationFormat>
  <Paragraphs>75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VAC-ACC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L Banman</dc:creator>
  <cp:lastModifiedBy>Karen Lee Rose</cp:lastModifiedBy>
  <cp:revision>44</cp:revision>
  <cp:lastPrinted>2019-04-29T16:28:05Z</cp:lastPrinted>
  <dcterms:created xsi:type="dcterms:W3CDTF">2019-04-12T17:40:07Z</dcterms:created>
  <dcterms:modified xsi:type="dcterms:W3CDTF">2019-04-29T16:38:26Z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1986314866</vt:i4>
  </property>
  <property fmtid="{D5CDD505-2E9C-101B-9397-08002B2CF9AE}" pid="3" name="_NewReviewCycle">
    <vt:lpwstr/>
  </property>
  <property fmtid="{D5CDD505-2E9C-101B-9397-08002B2CF9AE}" pid="4" name="_EmailSubject">
    <vt:lpwstr>Well-Being Presentation  </vt:lpwstr>
  </property>
  <property fmtid="{D5CDD505-2E9C-101B-9397-08002B2CF9AE}" pid="5" name="_AuthorEmail">
    <vt:lpwstr>alison.macdonald@canada.ca</vt:lpwstr>
  </property>
  <property fmtid="{D5CDD505-2E9C-101B-9397-08002B2CF9AE}" pid="6" name="_AuthorEmailDisplayName">
    <vt:lpwstr>MacDonald, Alison (VAC/ACC)</vt:lpwstr>
  </property>
  <property fmtid="{D5CDD505-2E9C-101B-9397-08002B2CF9AE}" pid="7" name="_PreviousAdHocReviewCycleID">
    <vt:i4>-1701460655</vt:i4>
  </property>
</Properties>
</file>