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9.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 id="2147483716" r:id="rId2"/>
  </p:sldMasterIdLst>
  <p:notesMasterIdLst>
    <p:notesMasterId r:id="rId17"/>
  </p:notesMasterIdLst>
  <p:handoutMasterIdLst>
    <p:handoutMasterId r:id="rId18"/>
  </p:handoutMasterIdLst>
  <p:sldIdLst>
    <p:sldId id="257" r:id="rId3"/>
    <p:sldId id="340" r:id="rId4"/>
    <p:sldId id="334" r:id="rId5"/>
    <p:sldId id="337" r:id="rId6"/>
    <p:sldId id="344" r:id="rId7"/>
    <p:sldId id="342" r:id="rId8"/>
    <p:sldId id="343" r:id="rId9"/>
    <p:sldId id="332" r:id="rId10"/>
    <p:sldId id="333" r:id="rId11"/>
    <p:sldId id="335" r:id="rId12"/>
    <p:sldId id="341" r:id="rId13"/>
    <p:sldId id="339" r:id="rId14"/>
    <p:sldId id="338" r:id="rId15"/>
    <p:sldId id="329" r:id="rId16"/>
  </p:sldIdLst>
  <p:sldSz cx="12192000" cy="6858000"/>
  <p:notesSz cx="7010400" cy="92964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n Myers" initials="" lastIdx="3" clrIdx="0"/>
  <p:cmAuthor id="2" name="Paul Lopes" initials="" lastIdx="1" clrIdx="1"/>
  <p:cmAuthor id="3" name="Susan E Baglole" initials="SEB" lastIdx="1" clrIdx="2">
    <p:extLst>
      <p:ext uri="{19B8F6BF-5375-455C-9EA6-DF929625EA0E}">
        <p15:presenceInfo xmlns:p15="http://schemas.microsoft.com/office/powerpoint/2012/main" userId="S-1-5-21-4004834456-2144659163-561153176-3439" providerId="AD"/>
      </p:ext>
    </p:extLst>
  </p:cmAuthor>
  <p:cmAuthor id="4" name="Stephanie L Adams" initials="SLA" lastIdx="8" clrIdx="3">
    <p:extLst>
      <p:ext uri="{19B8F6BF-5375-455C-9EA6-DF929625EA0E}">
        <p15:presenceInfo xmlns:p15="http://schemas.microsoft.com/office/powerpoint/2012/main" userId="S-1-5-21-4004834456-2144659163-561153176-35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9C138"/>
    <a:srgbClr val="EEF3FA"/>
    <a:srgbClr val="00BFF3"/>
    <a:srgbClr val="3FC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2" autoAdjust="0"/>
    <p:restoredTop sz="95405" autoAdjust="0"/>
  </p:normalViewPr>
  <p:slideViewPr>
    <p:cSldViewPr snapToGrid="0">
      <p:cViewPr varScale="1">
        <p:scale>
          <a:sx n="102" d="100"/>
          <a:sy n="102" d="100"/>
        </p:scale>
        <p:origin x="12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B27AE4-F5FD-4631-8A6B-058167086EE6}"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n-US"/>
        </a:p>
      </dgm:t>
    </dgm:pt>
    <dgm:pt modelId="{D40AD29A-34BD-4F23-8AB1-D11F36B180D3}">
      <dgm:prSet phldrT="[Text]"/>
      <dgm:spPr/>
      <dgm:t>
        <a:bodyPr/>
        <a:lstStyle/>
        <a:p>
          <a:r>
            <a:rPr lang="fr-FR" dirty="0"/>
            <a:t>Traitement des demandes existantes et nouvelles</a:t>
          </a:r>
        </a:p>
      </dgm:t>
    </dgm:pt>
    <dgm:pt modelId="{BF7C1F98-C34E-4F73-9F34-2A75F17721DE}" type="parTrans" cxnId="{7D2668BF-D915-4476-B1EC-77883E53B2D3}">
      <dgm:prSet/>
      <dgm:spPr/>
      <dgm:t>
        <a:bodyPr/>
        <a:lstStyle/>
        <a:p>
          <a:endParaRPr lang="en-US"/>
        </a:p>
      </dgm:t>
    </dgm:pt>
    <dgm:pt modelId="{A7D45BDE-99CE-4ACE-84D4-14D338E6A735}" type="sibTrans" cxnId="{7D2668BF-D915-4476-B1EC-77883E53B2D3}">
      <dgm:prSet/>
      <dgm:spPr/>
      <dgm:t>
        <a:bodyPr/>
        <a:lstStyle/>
        <a:p>
          <a:endParaRPr lang="en-US"/>
        </a:p>
      </dgm:t>
    </dgm:pt>
    <dgm:pt modelId="{BA4ABBBE-A0C0-468F-BC99-7DCE3BD4D810}">
      <dgm:prSet phldrT="[Text]"/>
      <dgm:spPr/>
      <dgm:t>
        <a:bodyPr/>
        <a:lstStyle/>
        <a:p>
          <a:r>
            <a:rPr lang="fr-FR" dirty="0"/>
            <a:t>Transition des bénéficiaires actuels vers de nouveaux programmes</a:t>
          </a:r>
        </a:p>
      </dgm:t>
    </dgm:pt>
    <dgm:pt modelId="{B4D209EE-378B-45AE-AB32-45B9D2B1487B}" type="parTrans" cxnId="{679ED6E6-FF15-45DD-88E3-EF4D58720973}">
      <dgm:prSet/>
      <dgm:spPr/>
      <dgm:t>
        <a:bodyPr/>
        <a:lstStyle/>
        <a:p>
          <a:endParaRPr lang="en-US"/>
        </a:p>
      </dgm:t>
    </dgm:pt>
    <dgm:pt modelId="{587CD78F-F9D5-4643-AFB4-5508A8F9C4CA}" type="sibTrans" cxnId="{679ED6E6-FF15-45DD-88E3-EF4D58720973}">
      <dgm:prSet/>
      <dgm:spPr/>
      <dgm:t>
        <a:bodyPr/>
        <a:lstStyle/>
        <a:p>
          <a:endParaRPr lang="en-US"/>
        </a:p>
      </dgm:t>
    </dgm:pt>
    <dgm:pt modelId="{CA7E51BF-E01E-4D90-B78E-3BC051DC42F0}">
      <dgm:prSet phldrT="[Text]"/>
      <dgm:spPr/>
      <dgm:t>
        <a:bodyPr/>
        <a:lstStyle/>
        <a:p>
          <a:r>
            <a:rPr lang="fr-FR" dirty="0"/>
            <a:t>Conversion des demandes en attente vers les nouveaux programmes</a:t>
          </a:r>
        </a:p>
      </dgm:t>
    </dgm:pt>
    <dgm:pt modelId="{0C3F9DF1-7A9E-4ED9-BA2A-99F8542732B1}" type="parTrans" cxnId="{4A12098E-E3D7-4224-84C8-C2DCB098F697}">
      <dgm:prSet/>
      <dgm:spPr/>
      <dgm:t>
        <a:bodyPr/>
        <a:lstStyle/>
        <a:p>
          <a:endParaRPr lang="en-US"/>
        </a:p>
      </dgm:t>
    </dgm:pt>
    <dgm:pt modelId="{BCB6112A-9B4F-411D-BADC-B7A64AB04CE5}" type="sibTrans" cxnId="{4A12098E-E3D7-4224-84C8-C2DCB098F697}">
      <dgm:prSet/>
      <dgm:spPr/>
      <dgm:t>
        <a:bodyPr/>
        <a:lstStyle/>
        <a:p>
          <a:endParaRPr lang="en-US"/>
        </a:p>
      </dgm:t>
    </dgm:pt>
    <dgm:pt modelId="{E5DC613D-37E4-4A58-B513-3AC919072397}">
      <dgm:prSet/>
      <dgm:spPr/>
      <dgm:t>
        <a:bodyPr/>
        <a:lstStyle/>
        <a:p>
          <a:r>
            <a:rPr lang="fr-FR" dirty="0"/>
            <a:t>Recours, RNCA, LRC, </a:t>
          </a:r>
          <a:r>
            <a:rPr lang="fr-FR" dirty="0" smtClean="0"/>
            <a:t>fonctionnalité </a:t>
          </a:r>
          <a:r>
            <a:rPr lang="fr-FR" dirty="0"/>
            <a:t>de rapport</a:t>
          </a:r>
        </a:p>
      </dgm:t>
    </dgm:pt>
    <dgm:pt modelId="{262EF7FE-4223-4318-87FD-B00828E89022}" type="parTrans" cxnId="{CCBA6B93-FD7C-4A77-BCE0-B5D8F83010BE}">
      <dgm:prSet/>
      <dgm:spPr/>
      <dgm:t>
        <a:bodyPr/>
        <a:lstStyle/>
        <a:p>
          <a:endParaRPr lang="en-US"/>
        </a:p>
      </dgm:t>
    </dgm:pt>
    <dgm:pt modelId="{15DD7E47-895A-4878-94FC-FA878F0AB8F7}" type="sibTrans" cxnId="{CCBA6B93-FD7C-4A77-BCE0-B5D8F83010BE}">
      <dgm:prSet/>
      <dgm:spPr/>
      <dgm:t>
        <a:bodyPr/>
        <a:lstStyle/>
        <a:p>
          <a:endParaRPr lang="en-US"/>
        </a:p>
      </dgm:t>
    </dgm:pt>
    <dgm:pt modelId="{62E16585-0F74-45D1-A3F4-52B81086F486}">
      <dgm:prSet phldrT="[Text]"/>
      <dgm:spPr/>
      <dgm:t>
        <a:bodyPr/>
        <a:lstStyle/>
        <a:p>
          <a:r>
            <a:rPr lang="fr-FR" dirty="0"/>
            <a:t>Paiement des clients</a:t>
          </a:r>
        </a:p>
      </dgm:t>
    </dgm:pt>
    <dgm:pt modelId="{6DD10EC9-73A3-4280-8694-71CBDDDC6A2C}" type="parTrans" cxnId="{364C70E6-0E26-4FB9-ACF2-1C4F3988CC30}">
      <dgm:prSet/>
      <dgm:spPr/>
      <dgm:t>
        <a:bodyPr/>
        <a:lstStyle/>
        <a:p>
          <a:endParaRPr lang="en-US"/>
        </a:p>
      </dgm:t>
    </dgm:pt>
    <dgm:pt modelId="{B123939C-A2C4-4FB9-9DA8-452A84F04A73}" type="sibTrans" cxnId="{364C70E6-0E26-4FB9-ACF2-1C4F3988CC30}">
      <dgm:prSet/>
      <dgm:spPr/>
      <dgm:t>
        <a:bodyPr/>
        <a:lstStyle/>
        <a:p>
          <a:endParaRPr lang="en-US"/>
        </a:p>
      </dgm:t>
    </dgm:pt>
    <dgm:pt modelId="{511D7DDE-C938-47DF-90A4-8081C2D1316D}" type="pres">
      <dgm:prSet presAssocID="{48B27AE4-F5FD-4631-8A6B-058167086EE6}" presName="Name0" presStyleCnt="0">
        <dgm:presLayoutVars>
          <dgm:chMax val="7"/>
          <dgm:chPref val="7"/>
          <dgm:dir/>
        </dgm:presLayoutVars>
      </dgm:prSet>
      <dgm:spPr/>
      <dgm:t>
        <a:bodyPr/>
        <a:lstStyle/>
        <a:p>
          <a:endParaRPr lang="fr-FR"/>
        </a:p>
      </dgm:t>
    </dgm:pt>
    <dgm:pt modelId="{D7600950-6CD6-4FB0-BBD5-A6D71E43D75E}" type="pres">
      <dgm:prSet presAssocID="{48B27AE4-F5FD-4631-8A6B-058167086EE6}" presName="Name1" presStyleCnt="0"/>
      <dgm:spPr/>
    </dgm:pt>
    <dgm:pt modelId="{E04FD398-B79D-4642-91F6-35A255112FCA}" type="pres">
      <dgm:prSet presAssocID="{48B27AE4-F5FD-4631-8A6B-058167086EE6}" presName="cycle" presStyleCnt="0"/>
      <dgm:spPr/>
    </dgm:pt>
    <dgm:pt modelId="{536FA4EE-F19A-4933-B652-84D573365BB5}" type="pres">
      <dgm:prSet presAssocID="{48B27AE4-F5FD-4631-8A6B-058167086EE6}" presName="srcNode" presStyleLbl="node1" presStyleIdx="0" presStyleCnt="5"/>
      <dgm:spPr/>
    </dgm:pt>
    <dgm:pt modelId="{09BBE713-2C94-4616-AB14-A418C0F9D71E}" type="pres">
      <dgm:prSet presAssocID="{48B27AE4-F5FD-4631-8A6B-058167086EE6}" presName="conn" presStyleLbl="parChTrans1D2" presStyleIdx="0" presStyleCnt="1"/>
      <dgm:spPr/>
      <dgm:t>
        <a:bodyPr/>
        <a:lstStyle/>
        <a:p>
          <a:endParaRPr lang="fr-FR"/>
        </a:p>
      </dgm:t>
    </dgm:pt>
    <dgm:pt modelId="{DFBEA602-8F17-4A9A-9ABC-4A62BB8E9C24}" type="pres">
      <dgm:prSet presAssocID="{48B27AE4-F5FD-4631-8A6B-058167086EE6}" presName="extraNode" presStyleLbl="node1" presStyleIdx="0" presStyleCnt="5"/>
      <dgm:spPr/>
    </dgm:pt>
    <dgm:pt modelId="{B24BE0A7-0B02-4CCF-89F6-C4BFE6B42012}" type="pres">
      <dgm:prSet presAssocID="{48B27AE4-F5FD-4631-8A6B-058167086EE6}" presName="dstNode" presStyleLbl="node1" presStyleIdx="0" presStyleCnt="5"/>
      <dgm:spPr/>
    </dgm:pt>
    <dgm:pt modelId="{177CBA66-10E8-4209-9C2F-8538004A9CBB}" type="pres">
      <dgm:prSet presAssocID="{BA4ABBBE-A0C0-468F-BC99-7DCE3BD4D810}" presName="text_1" presStyleLbl="node1" presStyleIdx="0" presStyleCnt="5">
        <dgm:presLayoutVars>
          <dgm:bulletEnabled val="1"/>
        </dgm:presLayoutVars>
      </dgm:prSet>
      <dgm:spPr/>
      <dgm:t>
        <a:bodyPr/>
        <a:lstStyle/>
        <a:p>
          <a:endParaRPr lang="fr-FR"/>
        </a:p>
      </dgm:t>
    </dgm:pt>
    <dgm:pt modelId="{ADF4213F-4E55-44B8-9B7E-FCC282664ACE}" type="pres">
      <dgm:prSet presAssocID="{BA4ABBBE-A0C0-468F-BC99-7DCE3BD4D810}" presName="accent_1" presStyleCnt="0"/>
      <dgm:spPr/>
    </dgm:pt>
    <dgm:pt modelId="{E0566D90-1A2E-4973-88F3-29D616AD2400}" type="pres">
      <dgm:prSet presAssocID="{BA4ABBBE-A0C0-468F-BC99-7DCE3BD4D810}" presName="accentRepeatNode" presStyleLbl="solidFgAcc1" presStyleIdx="0" presStyleCnt="5"/>
      <dgm:spPr/>
    </dgm:pt>
    <dgm:pt modelId="{5893A35A-8736-476A-8E50-E17992102391}" type="pres">
      <dgm:prSet presAssocID="{CA7E51BF-E01E-4D90-B78E-3BC051DC42F0}" presName="text_2" presStyleLbl="node1" presStyleIdx="1" presStyleCnt="5">
        <dgm:presLayoutVars>
          <dgm:bulletEnabled val="1"/>
        </dgm:presLayoutVars>
      </dgm:prSet>
      <dgm:spPr/>
      <dgm:t>
        <a:bodyPr/>
        <a:lstStyle/>
        <a:p>
          <a:endParaRPr lang="fr-FR"/>
        </a:p>
      </dgm:t>
    </dgm:pt>
    <dgm:pt modelId="{04258D0A-A81A-4642-8606-6E69F2EC5D94}" type="pres">
      <dgm:prSet presAssocID="{CA7E51BF-E01E-4D90-B78E-3BC051DC42F0}" presName="accent_2" presStyleCnt="0"/>
      <dgm:spPr/>
    </dgm:pt>
    <dgm:pt modelId="{06542517-FC4C-44DB-9A74-020A9F164FAC}" type="pres">
      <dgm:prSet presAssocID="{CA7E51BF-E01E-4D90-B78E-3BC051DC42F0}" presName="accentRepeatNode" presStyleLbl="solidFgAcc1" presStyleIdx="1" presStyleCnt="5"/>
      <dgm:spPr/>
    </dgm:pt>
    <dgm:pt modelId="{6D60ED30-54F4-46B6-8C02-9FCFABC23105}" type="pres">
      <dgm:prSet presAssocID="{62E16585-0F74-45D1-A3F4-52B81086F486}" presName="text_3" presStyleLbl="node1" presStyleIdx="2" presStyleCnt="5">
        <dgm:presLayoutVars>
          <dgm:bulletEnabled val="1"/>
        </dgm:presLayoutVars>
      </dgm:prSet>
      <dgm:spPr/>
      <dgm:t>
        <a:bodyPr/>
        <a:lstStyle/>
        <a:p>
          <a:endParaRPr lang="fr-FR"/>
        </a:p>
      </dgm:t>
    </dgm:pt>
    <dgm:pt modelId="{5B3B62E6-2E0E-4830-89DB-BD4F8951DBDB}" type="pres">
      <dgm:prSet presAssocID="{62E16585-0F74-45D1-A3F4-52B81086F486}" presName="accent_3" presStyleCnt="0"/>
      <dgm:spPr/>
    </dgm:pt>
    <dgm:pt modelId="{5E0249F3-10D2-4477-A5A6-D277D9FC70B8}" type="pres">
      <dgm:prSet presAssocID="{62E16585-0F74-45D1-A3F4-52B81086F486}" presName="accentRepeatNode" presStyleLbl="solidFgAcc1" presStyleIdx="2" presStyleCnt="5"/>
      <dgm:spPr/>
    </dgm:pt>
    <dgm:pt modelId="{94163BA2-5CEB-4BEC-A361-9F1A820FFDDE}" type="pres">
      <dgm:prSet presAssocID="{D40AD29A-34BD-4F23-8AB1-D11F36B180D3}" presName="text_4" presStyleLbl="node1" presStyleIdx="3" presStyleCnt="5">
        <dgm:presLayoutVars>
          <dgm:bulletEnabled val="1"/>
        </dgm:presLayoutVars>
      </dgm:prSet>
      <dgm:spPr/>
      <dgm:t>
        <a:bodyPr/>
        <a:lstStyle/>
        <a:p>
          <a:endParaRPr lang="fr-FR"/>
        </a:p>
      </dgm:t>
    </dgm:pt>
    <dgm:pt modelId="{71A80D57-9AFF-4404-A241-D943031981C7}" type="pres">
      <dgm:prSet presAssocID="{D40AD29A-34BD-4F23-8AB1-D11F36B180D3}" presName="accent_4" presStyleCnt="0"/>
      <dgm:spPr/>
    </dgm:pt>
    <dgm:pt modelId="{F2BB03AE-8E0D-4A19-94EB-A135B6164CE7}" type="pres">
      <dgm:prSet presAssocID="{D40AD29A-34BD-4F23-8AB1-D11F36B180D3}" presName="accentRepeatNode" presStyleLbl="solidFgAcc1" presStyleIdx="3" presStyleCnt="5"/>
      <dgm:spPr/>
    </dgm:pt>
    <dgm:pt modelId="{27B6CC61-8A47-472C-8ED2-0CFFF55A9188}" type="pres">
      <dgm:prSet presAssocID="{E5DC613D-37E4-4A58-B513-3AC919072397}" presName="text_5" presStyleLbl="node1" presStyleIdx="4" presStyleCnt="5">
        <dgm:presLayoutVars>
          <dgm:bulletEnabled val="1"/>
        </dgm:presLayoutVars>
      </dgm:prSet>
      <dgm:spPr/>
      <dgm:t>
        <a:bodyPr/>
        <a:lstStyle/>
        <a:p>
          <a:endParaRPr lang="fr-FR"/>
        </a:p>
      </dgm:t>
    </dgm:pt>
    <dgm:pt modelId="{71B2B632-F506-4F01-B3B7-809103CDEAFD}" type="pres">
      <dgm:prSet presAssocID="{E5DC613D-37E4-4A58-B513-3AC919072397}" presName="accent_5" presStyleCnt="0"/>
      <dgm:spPr/>
    </dgm:pt>
    <dgm:pt modelId="{E63477CD-54B3-45D2-9F0D-37132EBAE5A5}" type="pres">
      <dgm:prSet presAssocID="{E5DC613D-37E4-4A58-B513-3AC919072397}" presName="accentRepeatNode" presStyleLbl="solidFgAcc1" presStyleIdx="4" presStyleCnt="5"/>
      <dgm:spPr/>
    </dgm:pt>
  </dgm:ptLst>
  <dgm:cxnLst>
    <dgm:cxn modelId="{716CF28C-0713-4324-8EC4-641C708125C8}" type="presOf" srcId="{E5DC613D-37E4-4A58-B513-3AC919072397}" destId="{27B6CC61-8A47-472C-8ED2-0CFFF55A9188}" srcOrd="0" destOrd="0" presId="urn:microsoft.com/office/officeart/2008/layout/VerticalCurvedList"/>
    <dgm:cxn modelId="{364C70E6-0E26-4FB9-ACF2-1C4F3988CC30}" srcId="{48B27AE4-F5FD-4631-8A6B-058167086EE6}" destId="{62E16585-0F74-45D1-A3F4-52B81086F486}" srcOrd="2" destOrd="0" parTransId="{6DD10EC9-73A3-4280-8694-71CBDDDC6A2C}" sibTransId="{B123939C-A2C4-4FB9-9DA8-452A84F04A73}"/>
    <dgm:cxn modelId="{8849EF23-565F-4978-ABA7-449520472B74}" type="presOf" srcId="{587CD78F-F9D5-4643-AFB4-5508A8F9C4CA}" destId="{09BBE713-2C94-4616-AB14-A418C0F9D71E}" srcOrd="0" destOrd="0" presId="urn:microsoft.com/office/officeart/2008/layout/VerticalCurvedList"/>
    <dgm:cxn modelId="{7ACBA5F9-81E5-4BF0-A910-231AF989770C}" type="presOf" srcId="{BA4ABBBE-A0C0-468F-BC99-7DCE3BD4D810}" destId="{177CBA66-10E8-4209-9C2F-8538004A9CBB}" srcOrd="0" destOrd="0" presId="urn:microsoft.com/office/officeart/2008/layout/VerticalCurvedList"/>
    <dgm:cxn modelId="{6F809D6C-3961-424F-B9FD-BBEE508E50B0}" type="presOf" srcId="{CA7E51BF-E01E-4D90-B78E-3BC051DC42F0}" destId="{5893A35A-8736-476A-8E50-E17992102391}" srcOrd="0" destOrd="0" presId="urn:microsoft.com/office/officeart/2008/layout/VerticalCurvedList"/>
    <dgm:cxn modelId="{830B55A8-AB92-48C5-A042-4C31AB55EBD0}" type="presOf" srcId="{D40AD29A-34BD-4F23-8AB1-D11F36B180D3}" destId="{94163BA2-5CEB-4BEC-A361-9F1A820FFDDE}" srcOrd="0" destOrd="0" presId="urn:microsoft.com/office/officeart/2008/layout/VerticalCurvedList"/>
    <dgm:cxn modelId="{B9321CA1-DC86-4BB6-87DE-EAC3AC877D09}" type="presOf" srcId="{48B27AE4-F5FD-4631-8A6B-058167086EE6}" destId="{511D7DDE-C938-47DF-90A4-8081C2D1316D}" srcOrd="0" destOrd="0" presId="urn:microsoft.com/office/officeart/2008/layout/VerticalCurvedList"/>
    <dgm:cxn modelId="{CCBA6B93-FD7C-4A77-BCE0-B5D8F83010BE}" srcId="{48B27AE4-F5FD-4631-8A6B-058167086EE6}" destId="{E5DC613D-37E4-4A58-B513-3AC919072397}" srcOrd="4" destOrd="0" parTransId="{262EF7FE-4223-4318-87FD-B00828E89022}" sibTransId="{15DD7E47-895A-4878-94FC-FA878F0AB8F7}"/>
    <dgm:cxn modelId="{4A12098E-E3D7-4224-84C8-C2DCB098F697}" srcId="{48B27AE4-F5FD-4631-8A6B-058167086EE6}" destId="{CA7E51BF-E01E-4D90-B78E-3BC051DC42F0}" srcOrd="1" destOrd="0" parTransId="{0C3F9DF1-7A9E-4ED9-BA2A-99F8542732B1}" sibTransId="{BCB6112A-9B4F-411D-BADC-B7A64AB04CE5}"/>
    <dgm:cxn modelId="{7D2668BF-D915-4476-B1EC-77883E53B2D3}" srcId="{48B27AE4-F5FD-4631-8A6B-058167086EE6}" destId="{D40AD29A-34BD-4F23-8AB1-D11F36B180D3}" srcOrd="3" destOrd="0" parTransId="{BF7C1F98-C34E-4F73-9F34-2A75F17721DE}" sibTransId="{A7D45BDE-99CE-4ACE-84D4-14D338E6A735}"/>
    <dgm:cxn modelId="{679ED6E6-FF15-45DD-88E3-EF4D58720973}" srcId="{48B27AE4-F5FD-4631-8A6B-058167086EE6}" destId="{BA4ABBBE-A0C0-468F-BC99-7DCE3BD4D810}" srcOrd="0" destOrd="0" parTransId="{B4D209EE-378B-45AE-AB32-45B9D2B1487B}" sibTransId="{587CD78F-F9D5-4643-AFB4-5508A8F9C4CA}"/>
    <dgm:cxn modelId="{F13450F4-5911-4423-8A4A-27E986033C36}" type="presOf" srcId="{62E16585-0F74-45D1-A3F4-52B81086F486}" destId="{6D60ED30-54F4-46B6-8C02-9FCFABC23105}" srcOrd="0" destOrd="0" presId="urn:microsoft.com/office/officeart/2008/layout/VerticalCurvedList"/>
    <dgm:cxn modelId="{3501DC43-747D-4FD9-BFB1-7A74AE790700}" type="presParOf" srcId="{511D7DDE-C938-47DF-90A4-8081C2D1316D}" destId="{D7600950-6CD6-4FB0-BBD5-A6D71E43D75E}" srcOrd="0" destOrd="0" presId="urn:microsoft.com/office/officeart/2008/layout/VerticalCurvedList"/>
    <dgm:cxn modelId="{9A033189-5B08-4C7E-9FFF-E26C2E5CA55E}" type="presParOf" srcId="{D7600950-6CD6-4FB0-BBD5-A6D71E43D75E}" destId="{E04FD398-B79D-4642-91F6-35A255112FCA}" srcOrd="0" destOrd="0" presId="urn:microsoft.com/office/officeart/2008/layout/VerticalCurvedList"/>
    <dgm:cxn modelId="{44A94CA9-C309-43C0-8404-7591BE8F8BB4}" type="presParOf" srcId="{E04FD398-B79D-4642-91F6-35A255112FCA}" destId="{536FA4EE-F19A-4933-B652-84D573365BB5}" srcOrd="0" destOrd="0" presId="urn:microsoft.com/office/officeart/2008/layout/VerticalCurvedList"/>
    <dgm:cxn modelId="{4D92BF83-9FEF-4F22-AA11-8EFF86B33D70}" type="presParOf" srcId="{E04FD398-B79D-4642-91F6-35A255112FCA}" destId="{09BBE713-2C94-4616-AB14-A418C0F9D71E}" srcOrd="1" destOrd="0" presId="urn:microsoft.com/office/officeart/2008/layout/VerticalCurvedList"/>
    <dgm:cxn modelId="{CFA46A8B-1E0C-40BB-9F10-119FA15366E8}" type="presParOf" srcId="{E04FD398-B79D-4642-91F6-35A255112FCA}" destId="{DFBEA602-8F17-4A9A-9ABC-4A62BB8E9C24}" srcOrd="2" destOrd="0" presId="urn:microsoft.com/office/officeart/2008/layout/VerticalCurvedList"/>
    <dgm:cxn modelId="{4826603D-8378-4780-A6FF-AEC26D1EE453}" type="presParOf" srcId="{E04FD398-B79D-4642-91F6-35A255112FCA}" destId="{B24BE0A7-0B02-4CCF-89F6-C4BFE6B42012}" srcOrd="3" destOrd="0" presId="urn:microsoft.com/office/officeart/2008/layout/VerticalCurvedList"/>
    <dgm:cxn modelId="{A3881BCD-2423-4113-B193-61B8A41222F5}" type="presParOf" srcId="{D7600950-6CD6-4FB0-BBD5-A6D71E43D75E}" destId="{177CBA66-10E8-4209-9C2F-8538004A9CBB}" srcOrd="1" destOrd="0" presId="urn:microsoft.com/office/officeart/2008/layout/VerticalCurvedList"/>
    <dgm:cxn modelId="{214CA29A-0ED1-4D02-8739-82215A75571E}" type="presParOf" srcId="{D7600950-6CD6-4FB0-BBD5-A6D71E43D75E}" destId="{ADF4213F-4E55-44B8-9B7E-FCC282664ACE}" srcOrd="2" destOrd="0" presId="urn:microsoft.com/office/officeart/2008/layout/VerticalCurvedList"/>
    <dgm:cxn modelId="{42621E6E-A949-435F-BB98-9CC1AF0C5C13}" type="presParOf" srcId="{ADF4213F-4E55-44B8-9B7E-FCC282664ACE}" destId="{E0566D90-1A2E-4973-88F3-29D616AD2400}" srcOrd="0" destOrd="0" presId="urn:microsoft.com/office/officeart/2008/layout/VerticalCurvedList"/>
    <dgm:cxn modelId="{E1E7C4C4-1344-429A-88E8-5577355F4CAC}" type="presParOf" srcId="{D7600950-6CD6-4FB0-BBD5-A6D71E43D75E}" destId="{5893A35A-8736-476A-8E50-E17992102391}" srcOrd="3" destOrd="0" presId="urn:microsoft.com/office/officeart/2008/layout/VerticalCurvedList"/>
    <dgm:cxn modelId="{9C60EDAA-ED0D-4255-82D7-0E256770EB66}" type="presParOf" srcId="{D7600950-6CD6-4FB0-BBD5-A6D71E43D75E}" destId="{04258D0A-A81A-4642-8606-6E69F2EC5D94}" srcOrd="4" destOrd="0" presId="urn:microsoft.com/office/officeart/2008/layout/VerticalCurvedList"/>
    <dgm:cxn modelId="{0DF2D84F-9EA0-4530-8DC6-12549E5072F5}" type="presParOf" srcId="{04258D0A-A81A-4642-8606-6E69F2EC5D94}" destId="{06542517-FC4C-44DB-9A74-020A9F164FAC}" srcOrd="0" destOrd="0" presId="urn:microsoft.com/office/officeart/2008/layout/VerticalCurvedList"/>
    <dgm:cxn modelId="{CBDC2F05-6283-4DA1-A703-45D6424C26DC}" type="presParOf" srcId="{D7600950-6CD6-4FB0-BBD5-A6D71E43D75E}" destId="{6D60ED30-54F4-46B6-8C02-9FCFABC23105}" srcOrd="5" destOrd="0" presId="urn:microsoft.com/office/officeart/2008/layout/VerticalCurvedList"/>
    <dgm:cxn modelId="{1A8CBB23-05BA-4BB0-94B3-7D5F45277701}" type="presParOf" srcId="{D7600950-6CD6-4FB0-BBD5-A6D71E43D75E}" destId="{5B3B62E6-2E0E-4830-89DB-BD4F8951DBDB}" srcOrd="6" destOrd="0" presId="urn:microsoft.com/office/officeart/2008/layout/VerticalCurvedList"/>
    <dgm:cxn modelId="{A410825C-239D-4B7F-8DC6-EBB6B0499621}" type="presParOf" srcId="{5B3B62E6-2E0E-4830-89DB-BD4F8951DBDB}" destId="{5E0249F3-10D2-4477-A5A6-D277D9FC70B8}" srcOrd="0" destOrd="0" presId="urn:microsoft.com/office/officeart/2008/layout/VerticalCurvedList"/>
    <dgm:cxn modelId="{B40EF06D-3476-49F3-93C8-80B84C2A53AE}" type="presParOf" srcId="{D7600950-6CD6-4FB0-BBD5-A6D71E43D75E}" destId="{94163BA2-5CEB-4BEC-A361-9F1A820FFDDE}" srcOrd="7" destOrd="0" presId="urn:microsoft.com/office/officeart/2008/layout/VerticalCurvedList"/>
    <dgm:cxn modelId="{421CFA98-0AFD-4A51-9DF6-17552754F400}" type="presParOf" srcId="{D7600950-6CD6-4FB0-BBD5-A6D71E43D75E}" destId="{71A80D57-9AFF-4404-A241-D943031981C7}" srcOrd="8" destOrd="0" presId="urn:microsoft.com/office/officeart/2008/layout/VerticalCurvedList"/>
    <dgm:cxn modelId="{D62AF714-2824-425B-9CCC-A93E713F31E2}" type="presParOf" srcId="{71A80D57-9AFF-4404-A241-D943031981C7}" destId="{F2BB03AE-8E0D-4A19-94EB-A135B6164CE7}" srcOrd="0" destOrd="0" presId="urn:microsoft.com/office/officeart/2008/layout/VerticalCurvedList"/>
    <dgm:cxn modelId="{80068E89-90C1-4A59-9763-E5447DEFDB23}" type="presParOf" srcId="{D7600950-6CD6-4FB0-BBD5-A6D71E43D75E}" destId="{27B6CC61-8A47-472C-8ED2-0CFFF55A9188}" srcOrd="9" destOrd="0" presId="urn:microsoft.com/office/officeart/2008/layout/VerticalCurvedList"/>
    <dgm:cxn modelId="{4FABA485-43BD-450B-AD47-CB0E0D80ADF0}" type="presParOf" srcId="{D7600950-6CD6-4FB0-BBD5-A6D71E43D75E}" destId="{71B2B632-F506-4F01-B3B7-809103CDEAFD}" srcOrd="10" destOrd="0" presId="urn:microsoft.com/office/officeart/2008/layout/VerticalCurvedList"/>
    <dgm:cxn modelId="{8A2C71D0-163F-4861-B5E6-9A7F347F1D80}" type="presParOf" srcId="{71B2B632-F506-4F01-B3B7-809103CDEAFD}" destId="{E63477CD-54B3-45D2-9F0D-37132EBAE5A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BBE713-2C94-4616-AB14-A418C0F9D71E}">
      <dsp:nvSpPr>
        <dsp:cNvPr id="0" name=""/>
        <dsp:cNvSpPr/>
      </dsp:nvSpPr>
      <dsp:spPr>
        <a:xfrm>
          <a:off x="-5705181" y="-873286"/>
          <a:ext cx="6792421" cy="6792421"/>
        </a:xfrm>
        <a:prstGeom prst="blockArc">
          <a:avLst>
            <a:gd name="adj1" fmla="val 18900000"/>
            <a:gd name="adj2" fmla="val 2700000"/>
            <a:gd name="adj3" fmla="val 318"/>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7CBA66-10E8-4209-9C2F-8538004A9CBB}">
      <dsp:nvSpPr>
        <dsp:cNvPr id="0" name=""/>
        <dsp:cNvSpPr/>
      </dsp:nvSpPr>
      <dsp:spPr>
        <a:xfrm>
          <a:off x="475267" y="315264"/>
          <a:ext cx="10929088" cy="630932"/>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0803" tIns="71120" rIns="71120" bIns="71120" numCol="1" spcCol="1270" anchor="ctr" anchorCtr="0">
          <a:noAutofit/>
        </a:bodyPr>
        <a:lstStyle/>
        <a:p>
          <a:pPr lvl="0" algn="l" defTabSz="1244600">
            <a:lnSpc>
              <a:spcPct val="90000"/>
            </a:lnSpc>
            <a:spcBef>
              <a:spcPct val="0"/>
            </a:spcBef>
            <a:spcAft>
              <a:spcPct val="35000"/>
            </a:spcAft>
          </a:pPr>
          <a:r>
            <a:rPr lang="fr-FR" sz="2800" kern="1200" dirty="0"/>
            <a:t>Transition des bénéficiaires actuels vers de nouveaux programmes</a:t>
          </a:r>
        </a:p>
      </dsp:txBody>
      <dsp:txXfrm>
        <a:off x="475267" y="315264"/>
        <a:ext cx="10929088" cy="630932"/>
      </dsp:txXfrm>
    </dsp:sp>
    <dsp:sp modelId="{E0566D90-1A2E-4973-88F3-29D616AD2400}">
      <dsp:nvSpPr>
        <dsp:cNvPr id="0" name=""/>
        <dsp:cNvSpPr/>
      </dsp:nvSpPr>
      <dsp:spPr>
        <a:xfrm>
          <a:off x="80933" y="236398"/>
          <a:ext cx="788666" cy="788666"/>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93A35A-8736-476A-8E50-E17992102391}">
      <dsp:nvSpPr>
        <dsp:cNvPr id="0" name=""/>
        <dsp:cNvSpPr/>
      </dsp:nvSpPr>
      <dsp:spPr>
        <a:xfrm>
          <a:off x="927375" y="1261361"/>
          <a:ext cx="10476980" cy="630932"/>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0803" tIns="71120" rIns="71120" bIns="71120" numCol="1" spcCol="1270" anchor="ctr" anchorCtr="0">
          <a:noAutofit/>
        </a:bodyPr>
        <a:lstStyle/>
        <a:p>
          <a:pPr lvl="0" algn="l" defTabSz="1244600">
            <a:lnSpc>
              <a:spcPct val="90000"/>
            </a:lnSpc>
            <a:spcBef>
              <a:spcPct val="0"/>
            </a:spcBef>
            <a:spcAft>
              <a:spcPct val="35000"/>
            </a:spcAft>
          </a:pPr>
          <a:r>
            <a:rPr lang="fr-FR" sz="2800" kern="1200" dirty="0"/>
            <a:t>Conversion des demandes en attente vers les nouveaux programmes</a:t>
          </a:r>
        </a:p>
      </dsp:txBody>
      <dsp:txXfrm>
        <a:off x="927375" y="1261361"/>
        <a:ext cx="10476980" cy="630932"/>
      </dsp:txXfrm>
    </dsp:sp>
    <dsp:sp modelId="{06542517-FC4C-44DB-9A74-020A9F164FAC}">
      <dsp:nvSpPr>
        <dsp:cNvPr id="0" name=""/>
        <dsp:cNvSpPr/>
      </dsp:nvSpPr>
      <dsp:spPr>
        <a:xfrm>
          <a:off x="533042" y="1182494"/>
          <a:ext cx="788666" cy="788666"/>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60ED30-54F4-46B6-8C02-9FCFABC23105}">
      <dsp:nvSpPr>
        <dsp:cNvPr id="0" name=""/>
        <dsp:cNvSpPr/>
      </dsp:nvSpPr>
      <dsp:spPr>
        <a:xfrm>
          <a:off x="1066135" y="2207458"/>
          <a:ext cx="10338219" cy="630932"/>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0803" tIns="71120" rIns="71120" bIns="71120" numCol="1" spcCol="1270" anchor="ctr" anchorCtr="0">
          <a:noAutofit/>
        </a:bodyPr>
        <a:lstStyle/>
        <a:p>
          <a:pPr lvl="0" algn="l" defTabSz="1244600">
            <a:lnSpc>
              <a:spcPct val="90000"/>
            </a:lnSpc>
            <a:spcBef>
              <a:spcPct val="0"/>
            </a:spcBef>
            <a:spcAft>
              <a:spcPct val="35000"/>
            </a:spcAft>
          </a:pPr>
          <a:r>
            <a:rPr lang="fr-FR" sz="2800" kern="1200" dirty="0"/>
            <a:t>Paiement des clients</a:t>
          </a:r>
        </a:p>
      </dsp:txBody>
      <dsp:txXfrm>
        <a:off x="1066135" y="2207458"/>
        <a:ext cx="10338219" cy="630932"/>
      </dsp:txXfrm>
    </dsp:sp>
    <dsp:sp modelId="{5E0249F3-10D2-4477-A5A6-D277D9FC70B8}">
      <dsp:nvSpPr>
        <dsp:cNvPr id="0" name=""/>
        <dsp:cNvSpPr/>
      </dsp:nvSpPr>
      <dsp:spPr>
        <a:xfrm>
          <a:off x="671802" y="2128591"/>
          <a:ext cx="788666" cy="788666"/>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163BA2-5CEB-4BEC-A361-9F1A820FFDDE}">
      <dsp:nvSpPr>
        <dsp:cNvPr id="0" name=""/>
        <dsp:cNvSpPr/>
      </dsp:nvSpPr>
      <dsp:spPr>
        <a:xfrm>
          <a:off x="927375" y="3153554"/>
          <a:ext cx="10476980" cy="630932"/>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0803" tIns="71120" rIns="71120" bIns="71120" numCol="1" spcCol="1270" anchor="ctr" anchorCtr="0">
          <a:noAutofit/>
        </a:bodyPr>
        <a:lstStyle/>
        <a:p>
          <a:pPr lvl="0" algn="l" defTabSz="1244600">
            <a:lnSpc>
              <a:spcPct val="90000"/>
            </a:lnSpc>
            <a:spcBef>
              <a:spcPct val="0"/>
            </a:spcBef>
            <a:spcAft>
              <a:spcPct val="35000"/>
            </a:spcAft>
          </a:pPr>
          <a:r>
            <a:rPr lang="fr-FR" sz="2800" kern="1200" dirty="0"/>
            <a:t>Traitement des demandes existantes et nouvelles</a:t>
          </a:r>
        </a:p>
      </dsp:txBody>
      <dsp:txXfrm>
        <a:off x="927375" y="3153554"/>
        <a:ext cx="10476980" cy="630932"/>
      </dsp:txXfrm>
    </dsp:sp>
    <dsp:sp modelId="{F2BB03AE-8E0D-4A19-94EB-A135B6164CE7}">
      <dsp:nvSpPr>
        <dsp:cNvPr id="0" name=""/>
        <dsp:cNvSpPr/>
      </dsp:nvSpPr>
      <dsp:spPr>
        <a:xfrm>
          <a:off x="533042" y="3074688"/>
          <a:ext cx="788666" cy="788666"/>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B6CC61-8A47-472C-8ED2-0CFFF55A9188}">
      <dsp:nvSpPr>
        <dsp:cNvPr id="0" name=""/>
        <dsp:cNvSpPr/>
      </dsp:nvSpPr>
      <dsp:spPr>
        <a:xfrm>
          <a:off x="475267" y="4099651"/>
          <a:ext cx="10929088" cy="630932"/>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0803" tIns="71120" rIns="71120" bIns="71120" numCol="1" spcCol="1270" anchor="ctr" anchorCtr="0">
          <a:noAutofit/>
        </a:bodyPr>
        <a:lstStyle/>
        <a:p>
          <a:pPr lvl="0" algn="l" defTabSz="1244600">
            <a:lnSpc>
              <a:spcPct val="90000"/>
            </a:lnSpc>
            <a:spcBef>
              <a:spcPct val="0"/>
            </a:spcBef>
            <a:spcAft>
              <a:spcPct val="35000"/>
            </a:spcAft>
          </a:pPr>
          <a:r>
            <a:rPr lang="fr-FR" sz="2800" kern="1200" dirty="0"/>
            <a:t>Recours, RNCA, LRC, </a:t>
          </a:r>
          <a:r>
            <a:rPr lang="fr-FR" sz="2800" kern="1200" dirty="0" smtClean="0"/>
            <a:t>fonctionnalité </a:t>
          </a:r>
          <a:r>
            <a:rPr lang="fr-FR" sz="2800" kern="1200" dirty="0"/>
            <a:t>de rapport</a:t>
          </a:r>
        </a:p>
      </dsp:txBody>
      <dsp:txXfrm>
        <a:off x="475267" y="4099651"/>
        <a:ext cx="10929088" cy="630932"/>
      </dsp:txXfrm>
    </dsp:sp>
    <dsp:sp modelId="{E63477CD-54B3-45D2-9F0D-37132EBAE5A5}">
      <dsp:nvSpPr>
        <dsp:cNvPr id="0" name=""/>
        <dsp:cNvSpPr/>
      </dsp:nvSpPr>
      <dsp:spPr>
        <a:xfrm>
          <a:off x="80933" y="4020784"/>
          <a:ext cx="788666" cy="788666"/>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88A51B7-8D8A-4D2D-A1A5-2C544C48D136}" type="datetimeFigureOut">
              <a:rPr lang="en-US" smtClean="0"/>
              <a:t>2019/04/26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7405BC80-E048-4C0C-A953-4919833427D4}" type="slidenum">
              <a:rPr lang="en-US" smtClean="0"/>
              <a:t>‹#›</a:t>
            </a:fld>
            <a:endParaRPr lang="en-US" dirty="0"/>
          </a:p>
        </p:txBody>
      </p:sp>
    </p:spTree>
    <p:extLst>
      <p:ext uri="{BB962C8B-B14F-4D97-AF65-F5344CB8AC3E}">
        <p14:creationId xmlns:p14="http://schemas.microsoft.com/office/powerpoint/2010/main" val="3544323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993C3C2-668C-409A-A72B-DA70E83CB82E}" type="datetimeFigureOut">
              <a:rPr lang="en-US" smtClean="0"/>
              <a:t>2019/04/26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08D9B09-27DE-45EA-BDD0-85C450F758C3}" type="slidenum">
              <a:rPr lang="en-US" smtClean="0"/>
              <a:t>‹#›</a:t>
            </a:fld>
            <a:endParaRPr lang="en-US" dirty="0"/>
          </a:p>
        </p:txBody>
      </p:sp>
    </p:spTree>
    <p:extLst>
      <p:ext uri="{BB962C8B-B14F-4D97-AF65-F5344CB8AC3E}">
        <p14:creationId xmlns:p14="http://schemas.microsoft.com/office/powerpoint/2010/main" val="3127631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573E10-4336-412B-B08C-E04FF7605170}" type="slidenum">
              <a:rPr lang="en-US" smtClean="0"/>
              <a:t>1</a:t>
            </a:fld>
            <a:endParaRPr lang="en-US" dirty="0"/>
          </a:p>
        </p:txBody>
      </p:sp>
    </p:spTree>
    <p:extLst>
      <p:ext uri="{BB962C8B-B14F-4D97-AF65-F5344CB8AC3E}">
        <p14:creationId xmlns:p14="http://schemas.microsoft.com/office/powerpoint/2010/main" val="3504259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089E4E8-661C-4C3B-9955-4B839D8AD230}" type="slidenum">
              <a:rPr lang="en-US" smtClean="0"/>
              <a:t>10</a:t>
            </a:fld>
            <a:endParaRPr lang="en-US"/>
          </a:p>
        </p:txBody>
      </p:sp>
    </p:spTree>
    <p:extLst>
      <p:ext uri="{BB962C8B-B14F-4D97-AF65-F5344CB8AC3E}">
        <p14:creationId xmlns:p14="http://schemas.microsoft.com/office/powerpoint/2010/main" val="2502037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lumMod val="50000"/>
                  </a:schemeClr>
                </a:solidFill>
                <a:latin typeface="Franklin Gothic Book" panose="020B0503020102020204" pitchFamily="34" charset="0"/>
              </a:rPr>
              <a:t>Since December 2017, we have posted 117 Facebook posts, with a reach of 999,830, 13,381 likes, 5,558 Comments, 6,651 Shares.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089E4E8-661C-4C3B-9955-4B839D8AD230}" type="slidenum">
              <a:rPr lang="en-US" smtClean="0"/>
              <a:t>11</a:t>
            </a:fld>
            <a:endParaRPr lang="en-US"/>
          </a:p>
        </p:txBody>
      </p:sp>
    </p:spTree>
    <p:extLst>
      <p:ext uri="{BB962C8B-B14F-4D97-AF65-F5344CB8AC3E}">
        <p14:creationId xmlns:p14="http://schemas.microsoft.com/office/powerpoint/2010/main" val="1083047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8D9B09-27DE-45EA-BDD0-85C450F758C3}" type="slidenum">
              <a:rPr lang="en-US" smtClean="0"/>
              <a:t>12</a:t>
            </a:fld>
            <a:endParaRPr lang="en-US"/>
          </a:p>
        </p:txBody>
      </p:sp>
    </p:spTree>
    <p:extLst>
      <p:ext uri="{BB962C8B-B14F-4D97-AF65-F5344CB8AC3E}">
        <p14:creationId xmlns:p14="http://schemas.microsoft.com/office/powerpoint/2010/main" val="3614115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It’s </a:t>
            </a:r>
            <a:r>
              <a:rPr lang="en-CA" smtClean="0"/>
              <a:t>not over!!!</a:t>
            </a:r>
            <a:endParaRPr lang="en-US" dirty="0"/>
          </a:p>
        </p:txBody>
      </p:sp>
      <p:sp>
        <p:nvSpPr>
          <p:cNvPr id="4" name="Slide Number Placeholder 3"/>
          <p:cNvSpPr>
            <a:spLocks noGrp="1"/>
          </p:cNvSpPr>
          <p:nvPr>
            <p:ph type="sldNum" sz="quarter" idx="10"/>
          </p:nvPr>
        </p:nvSpPr>
        <p:spPr/>
        <p:txBody>
          <a:bodyPr/>
          <a:lstStyle/>
          <a:p>
            <a:fld id="{C08D9B09-27DE-45EA-BDD0-85C450F758C3}" type="slidenum">
              <a:rPr lang="en-US" smtClean="0"/>
              <a:t>13</a:t>
            </a:fld>
            <a:endParaRPr lang="en-US"/>
          </a:p>
        </p:txBody>
      </p:sp>
    </p:spTree>
    <p:extLst>
      <p:ext uri="{BB962C8B-B14F-4D97-AF65-F5344CB8AC3E}">
        <p14:creationId xmlns:p14="http://schemas.microsoft.com/office/powerpoint/2010/main" val="867170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D9B09-27DE-45EA-BDD0-85C450F758C3}" type="slidenum">
              <a:rPr lang="en-US" smtClean="0"/>
              <a:t>14</a:t>
            </a:fld>
            <a:endParaRPr lang="en-US" dirty="0"/>
          </a:p>
        </p:txBody>
      </p:sp>
    </p:spTree>
    <p:extLst>
      <p:ext uri="{BB962C8B-B14F-4D97-AF65-F5344CB8AC3E}">
        <p14:creationId xmlns:p14="http://schemas.microsoft.com/office/powerpoint/2010/main" val="3637636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D9B09-27DE-45EA-BDD0-85C450F758C3}" type="slidenum">
              <a:rPr lang="en-US" smtClean="0"/>
              <a:t>2</a:t>
            </a:fld>
            <a:endParaRPr lang="en-US" dirty="0"/>
          </a:p>
        </p:txBody>
      </p:sp>
    </p:spTree>
    <p:extLst>
      <p:ext uri="{BB962C8B-B14F-4D97-AF65-F5344CB8AC3E}">
        <p14:creationId xmlns:p14="http://schemas.microsoft.com/office/powerpoint/2010/main" val="1093189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089E4E8-661C-4C3B-9955-4B839D8AD230}" type="slidenum">
              <a:rPr lang="en-US" smtClean="0"/>
              <a:t>3</a:t>
            </a:fld>
            <a:endParaRPr lang="en-US" dirty="0"/>
          </a:p>
        </p:txBody>
      </p:sp>
    </p:spTree>
    <p:extLst>
      <p:ext uri="{BB962C8B-B14F-4D97-AF65-F5344CB8AC3E}">
        <p14:creationId xmlns:p14="http://schemas.microsoft.com/office/powerpoint/2010/main" val="1683972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D9B09-27DE-45EA-BDD0-85C450F758C3}" type="slidenum">
              <a:rPr lang="en-US" smtClean="0"/>
              <a:t>4</a:t>
            </a:fld>
            <a:endParaRPr lang="en-US" dirty="0"/>
          </a:p>
        </p:txBody>
      </p:sp>
    </p:spTree>
    <p:extLst>
      <p:ext uri="{BB962C8B-B14F-4D97-AF65-F5344CB8AC3E}">
        <p14:creationId xmlns:p14="http://schemas.microsoft.com/office/powerpoint/2010/main" val="2955742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6"/>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9pPr>
          </a:lstStyle>
          <a:p>
            <a:pPr>
              <a:spcBef>
                <a:spcPct val="0"/>
              </a:spcBef>
            </a:pPr>
            <a:fld id="{00E5884F-6907-4B58-8537-A21723C943E2}" type="slidenum">
              <a:rPr lang="en-GB" altLang="fr-FR" sz="1400" smtClean="0"/>
              <a:pPr>
                <a:spcBef>
                  <a:spcPct val="0"/>
                </a:spcBef>
              </a:pPr>
              <a:t>5</a:t>
            </a:fld>
            <a:endParaRPr lang="en-GB" altLang="fr-FR" sz="1400" smtClean="0"/>
          </a:p>
        </p:txBody>
      </p:sp>
      <p:sp>
        <p:nvSpPr>
          <p:cNvPr id="8195" name="Rectangle 1"/>
          <p:cNvSpPr>
            <a:spLocks noChangeArrowheads="1" noTextEdit="1"/>
          </p:cNvSpPr>
          <p:nvPr>
            <p:ph type="sldImg"/>
          </p:nvPr>
        </p:nvSpPr>
        <p:spPr>
          <a:xfrm>
            <a:off x="777875" y="1200150"/>
            <a:ext cx="5759450" cy="32400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Text Box 2"/>
          <p:cNvSpPr>
            <a:spLocks noChangeArrowheads="1"/>
          </p:cNvSpPr>
          <p:nvPr>
            <p:ph type="body" idx="1"/>
          </p:nvPr>
        </p:nvSpPr>
        <p:spPr>
          <a:xfrm>
            <a:off x="731838" y="4621213"/>
            <a:ext cx="5851525" cy="3779837"/>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6480" tIns="48240" rIns="96480" bIns="48240"/>
          <a:lstStyle/>
          <a:p>
            <a:pPr marL="215900" indent="-214313">
              <a:spcBef>
                <a:spcPct val="0"/>
              </a:spcBef>
              <a:buClrTx/>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Lst>
            </a:pPr>
            <a:r>
              <a:rPr lang="en-GB" altLang="fr-FR" sz="2000" smtClean="0">
                <a:latin typeface="Arial" panose="020B0604020202020204" pitchFamily="34" charset="0"/>
                <a:ea typeface="Microsoft YaHei" panose="020B0503020204020204" pitchFamily="34" charset="-122"/>
              </a:rPr>
              <a:t>Indemnité pour douleur et souffrance – Par défaut, les paiements sont effectués mensuellement, mais il y aura une option pour obtenir un paiement forfaitaire.</a:t>
            </a:r>
          </a:p>
        </p:txBody>
      </p:sp>
      <p:sp>
        <p:nvSpPr>
          <p:cNvPr id="8197" name="Text Box 3"/>
          <p:cNvSpPr txBox="1">
            <a:spLocks noChangeArrowheads="1"/>
          </p:cNvSpPr>
          <p:nvPr/>
        </p:nvSpPr>
        <p:spPr bwMode="auto">
          <a:xfrm>
            <a:off x="4143375" y="9120188"/>
            <a:ext cx="3168650" cy="481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6480" tIns="48240" rIns="96480" bIns="48240" anchor="b"/>
          <a:lstStyle>
            <a:lvl1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Lst>
              <a:defRPr sz="1200">
                <a:solidFill>
                  <a:srgbClr val="000000"/>
                </a:solidFill>
                <a:latin typeface="Times New Roman" panose="02020603050405020304" pitchFamily="18" charset="0"/>
              </a:defRPr>
            </a:lvl9pPr>
          </a:lstStyle>
          <a:p>
            <a:pPr algn="r" eaLnBrk="1">
              <a:spcBef>
                <a:spcPct val="0"/>
              </a:spcBef>
              <a:buClrTx/>
            </a:pPr>
            <a:fld id="{677D1FEA-3BE0-41D2-9345-05E303DB4337}" type="slidenum">
              <a:rPr lang="en-GB" altLang="fr-FR">
                <a:latin typeface="Calibri" panose="020F0502020204030204" pitchFamily="34" charset="0"/>
              </a:rPr>
              <a:pPr algn="r" eaLnBrk="1">
                <a:spcBef>
                  <a:spcPct val="0"/>
                </a:spcBef>
                <a:buClrTx/>
              </a:pPr>
              <a:t>5</a:t>
            </a:fld>
            <a:endParaRPr lang="en-GB" altLang="fr-FR">
              <a:latin typeface="Calibri" panose="020F0502020204030204" pitchFamily="34" charset="0"/>
            </a:endParaRPr>
          </a:p>
        </p:txBody>
      </p:sp>
    </p:spTree>
    <p:extLst>
      <p:ext uri="{BB962C8B-B14F-4D97-AF65-F5344CB8AC3E}">
        <p14:creationId xmlns:p14="http://schemas.microsoft.com/office/powerpoint/2010/main" val="3376808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8D9B09-27DE-45EA-BDD0-85C450F758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630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aseline="0" dirty="0" smtClean="0"/>
          </a:p>
          <a:p>
            <a:pPr marL="0" indent="0">
              <a:buFontTx/>
              <a:buNone/>
            </a:pPr>
            <a:endParaRPr lang="en-US" baseline="0" dirty="0" smtClean="0"/>
          </a:p>
          <a:p>
            <a:pPr marL="0" indent="0">
              <a:buFontTx/>
              <a:buNone/>
            </a:pPr>
            <a:endParaRPr lang="en-US" baseline="0" dirty="0"/>
          </a:p>
        </p:txBody>
      </p:sp>
      <p:sp>
        <p:nvSpPr>
          <p:cNvPr id="4" name="Slide Number Placeholder 3"/>
          <p:cNvSpPr>
            <a:spLocks noGrp="1"/>
          </p:cNvSpPr>
          <p:nvPr>
            <p:ph type="sldNum" sz="quarter" idx="10"/>
          </p:nvPr>
        </p:nvSpPr>
        <p:spPr/>
        <p:txBody>
          <a:bodyPr/>
          <a:lstStyle/>
          <a:p>
            <a:fld id="{C08D9B09-27DE-45EA-BDD0-85C450F758C3}"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355492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089E4E8-661C-4C3B-9955-4B839D8AD230}" type="slidenum">
              <a:rPr lang="en-US" smtClean="0"/>
              <a:t>8</a:t>
            </a:fld>
            <a:endParaRPr lang="en-US"/>
          </a:p>
        </p:txBody>
      </p:sp>
    </p:spTree>
    <p:extLst>
      <p:ext uri="{BB962C8B-B14F-4D97-AF65-F5344CB8AC3E}">
        <p14:creationId xmlns:p14="http://schemas.microsoft.com/office/powerpoint/2010/main" val="940338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089E4E8-661C-4C3B-9955-4B839D8AD230}" type="slidenum">
              <a:rPr lang="en-US" smtClean="0"/>
              <a:t>9</a:t>
            </a:fld>
            <a:endParaRPr lang="en-US"/>
          </a:p>
        </p:txBody>
      </p:sp>
    </p:spTree>
    <p:extLst>
      <p:ext uri="{BB962C8B-B14F-4D97-AF65-F5344CB8AC3E}">
        <p14:creationId xmlns:p14="http://schemas.microsoft.com/office/powerpoint/2010/main" val="36291376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EB10941-D611-47B5-BEE8-76B5CFE28ABE}" type="datetime1">
              <a:rPr lang="en-US" smtClean="0"/>
              <a:t>2019/04/26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5BDD4-2A94-440F-9D0A-63ACB9E9C67B}" type="slidenum">
              <a:rPr lang="en-US" smtClean="0"/>
              <a:t>‹#›</a:t>
            </a:fld>
            <a:endParaRPr lang="en-US"/>
          </a:p>
        </p:txBody>
      </p:sp>
      <p:pic>
        <p:nvPicPr>
          <p:cNvPr id="7" name="Picture 6">
            <a:extLst>
              <a:ext uri="{FF2B5EF4-FFF2-40B4-BE49-F238E27FC236}">
                <a16:creationId xmlns:a16="http://schemas.microsoft.com/office/drawing/2014/main" id="{DD52CFC2-84FF-4F53-8214-6D0884630D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44016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AEDF51-8B14-470D-A4C9-EED53B5A44CF}" type="datetime1">
              <a:rPr lang="en-US" smtClean="0"/>
              <a:t>2019/04/26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709530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72CA58-5DD1-4B26-928C-2E22B2896B91}" type="datetime1">
              <a:rPr lang="en-US" smtClean="0"/>
              <a:t>2019/04/26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1953273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EB10941-D611-47B5-BEE8-76B5CFE28ABE}" type="datetime1">
              <a:rPr lang="en-US" smtClean="0">
                <a:solidFill>
                  <a:prstClr val="black">
                    <a:tint val="75000"/>
                  </a:prstClr>
                </a:solidFill>
              </a:rPr>
              <a:pPr/>
              <a:t>2019/04/26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DD52CFC2-84FF-4F53-8214-6D0884630D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084455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9F4654-07F7-4206-8E2F-C39EAE210C69}" type="datetime1">
              <a:rPr lang="en-US" smtClean="0">
                <a:solidFill>
                  <a:prstClr val="black">
                    <a:tint val="75000"/>
                  </a:prstClr>
                </a:solidFill>
              </a:rPr>
              <a:pPr/>
              <a:t>2019/04/26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4355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009CC0-2767-4E3C-A52E-4004C3C89F64}" type="datetime1">
              <a:rPr lang="en-US" smtClean="0">
                <a:solidFill>
                  <a:prstClr val="black">
                    <a:tint val="75000"/>
                  </a:prstClr>
                </a:solidFill>
              </a:rPr>
              <a:pPr/>
              <a:t>2019/04/26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4480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308729D-B962-49A9-B7A0-0538C12F252E}" type="datetime1">
              <a:rPr lang="en-US" smtClean="0">
                <a:solidFill>
                  <a:prstClr val="black">
                    <a:tint val="75000"/>
                  </a:prstClr>
                </a:solidFill>
              </a:rPr>
              <a:pPr/>
              <a:t>2019/04/26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6696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0D93F25-759C-4DD5-99E4-CC825A1263C6}" type="datetime1">
              <a:rPr lang="en-US" smtClean="0">
                <a:solidFill>
                  <a:prstClr val="black">
                    <a:tint val="75000"/>
                  </a:prstClr>
                </a:solidFill>
              </a:rPr>
              <a:pPr/>
              <a:t>2019/04/26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3661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58A961-F2E2-40EE-8A52-0F0E194473C1}" type="datetime1">
              <a:rPr lang="en-US" smtClean="0">
                <a:solidFill>
                  <a:prstClr val="black">
                    <a:tint val="75000"/>
                  </a:prstClr>
                </a:solidFill>
              </a:rPr>
              <a:pPr/>
              <a:t>2019/04/26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0406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347F90-6AE0-4D45-B39E-3D2A0C2AA959}" type="datetime1">
              <a:rPr lang="en-US" smtClean="0">
                <a:solidFill>
                  <a:prstClr val="black">
                    <a:tint val="75000"/>
                  </a:prstClr>
                </a:solidFill>
              </a:rPr>
              <a:pPr/>
              <a:t>2019/04/26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pic>
        <p:nvPicPr>
          <p:cNvPr id="5" name="Picture 4">
            <a:extLst>
              <a:ext uri="{FF2B5EF4-FFF2-40B4-BE49-F238E27FC236}">
                <a16:creationId xmlns:a16="http://schemas.microsoft.com/office/drawing/2014/main" id="{0281C477-27A8-4229-9197-A7757BC027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106823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192252-2C64-42E9-A902-62C8C8F3559A}" type="datetime1">
              <a:rPr lang="en-US" smtClean="0">
                <a:solidFill>
                  <a:prstClr val="black">
                    <a:tint val="75000"/>
                  </a:prstClr>
                </a:solidFill>
              </a:rPr>
              <a:pPr/>
              <a:t>2019/04/26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35085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9F4654-07F7-4206-8E2F-C39EAE210C69}" type="datetime1">
              <a:rPr lang="en-US" smtClean="0"/>
              <a:t>2019/04/26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37875720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18A5D1-4223-4273-A649-2000F6E40E1B}" type="datetime1">
              <a:rPr lang="en-US" smtClean="0">
                <a:solidFill>
                  <a:prstClr val="black">
                    <a:tint val="75000"/>
                  </a:prstClr>
                </a:solidFill>
              </a:rPr>
              <a:pPr/>
              <a:t>2019/04/26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4792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AEDF51-8B14-470D-A4C9-EED53B5A44CF}" type="datetime1">
              <a:rPr lang="en-US" smtClean="0">
                <a:solidFill>
                  <a:prstClr val="black">
                    <a:tint val="75000"/>
                  </a:prstClr>
                </a:solidFill>
              </a:rPr>
              <a:pPr/>
              <a:t>2019/04/26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33567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72CA58-5DD1-4B26-928C-2E22B2896B91}" type="datetime1">
              <a:rPr lang="en-US" smtClean="0">
                <a:solidFill>
                  <a:prstClr val="black">
                    <a:tint val="75000"/>
                  </a:prstClr>
                </a:solidFill>
              </a:rPr>
              <a:pPr/>
              <a:t>2019/04/26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78461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8967" y="1347538"/>
            <a:ext cx="11309685" cy="4652210"/>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935452" y="6356350"/>
            <a:ext cx="2743200" cy="365125"/>
          </a:xfrm>
          <a:prstGeom prst="rect">
            <a:avLst/>
          </a:prstGeom>
        </p:spPr>
        <p:txBody>
          <a:bodyPr/>
          <a:lstStyle/>
          <a:p>
            <a:fld id="{2F140607-3A77-4717-AAEB-155141477696}"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627767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009CC0-2767-4E3C-A52E-4004C3C89F64}" type="datetime1">
              <a:rPr lang="en-US" smtClean="0"/>
              <a:t>2019/04/26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2587652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308729D-B962-49A9-B7A0-0538C12F252E}" type="datetime1">
              <a:rPr lang="en-US" smtClean="0"/>
              <a:t>2019/04/26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1527442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0D93F25-759C-4DD5-99E4-CC825A1263C6}" type="datetime1">
              <a:rPr lang="en-US" smtClean="0"/>
              <a:t>2019/04/26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3309859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58A961-F2E2-40EE-8A52-0F0E194473C1}" type="datetime1">
              <a:rPr lang="en-US" smtClean="0"/>
              <a:t>2019/04/26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3871303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347F90-6AE0-4D45-B39E-3D2A0C2AA959}" type="datetime1">
              <a:rPr lang="en-US" smtClean="0"/>
              <a:t>2019/04/26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D5BDD4-2A94-440F-9D0A-63ACB9E9C67B}" type="slidenum">
              <a:rPr lang="en-US" smtClean="0"/>
              <a:t>‹#›</a:t>
            </a:fld>
            <a:endParaRPr lang="en-US"/>
          </a:p>
        </p:txBody>
      </p:sp>
      <p:pic>
        <p:nvPicPr>
          <p:cNvPr id="5" name="Picture 4">
            <a:extLst>
              <a:ext uri="{FF2B5EF4-FFF2-40B4-BE49-F238E27FC236}">
                <a16:creationId xmlns:a16="http://schemas.microsoft.com/office/drawing/2014/main" id="{0281C477-27A8-4229-9197-A7757BC027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5916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192252-2C64-42E9-A902-62C8C8F3559A}" type="datetime1">
              <a:rPr lang="en-US" smtClean="0"/>
              <a:t>2019/04/26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2072496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18A5D1-4223-4273-A649-2000F6E40E1B}" type="datetime1">
              <a:rPr lang="en-US" smtClean="0"/>
              <a:t>2019/04/26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D5BDD4-2A94-440F-9D0A-63ACB9E9C67B}" type="slidenum">
              <a:rPr lang="en-US" smtClean="0"/>
              <a:t>‹#›</a:t>
            </a:fld>
            <a:endParaRPr lang="en-US"/>
          </a:p>
        </p:txBody>
      </p:sp>
    </p:spTree>
    <p:extLst>
      <p:ext uri="{BB962C8B-B14F-4D97-AF65-F5344CB8AC3E}">
        <p14:creationId xmlns:p14="http://schemas.microsoft.com/office/powerpoint/2010/main" val="3284894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FD3570-AF5B-4B11-9B83-DF89DA7E03BF}" type="datetime1">
              <a:rPr lang="en-US" smtClean="0"/>
              <a:t>2019/04/26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5BDD4-2A94-440F-9D0A-63ACB9E9C67B}" type="slidenum">
              <a:rPr lang="en-US" smtClean="0"/>
              <a:t>‹#›</a:t>
            </a:fld>
            <a:endParaRPr lang="en-US"/>
          </a:p>
        </p:txBody>
      </p:sp>
      <p:pic>
        <p:nvPicPr>
          <p:cNvPr id="7" name="Picture 6">
            <a:extLst>
              <a:ext uri="{FF2B5EF4-FFF2-40B4-BE49-F238E27FC236}">
                <a16:creationId xmlns:a16="http://schemas.microsoft.com/office/drawing/2014/main" id="{54827037-F6EA-44A2-B462-989D3545DF3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0398240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FD3570-AF5B-4B11-9B83-DF89DA7E03BF}" type="datetime1">
              <a:rPr lang="en-US" smtClean="0">
                <a:solidFill>
                  <a:prstClr val="black">
                    <a:tint val="75000"/>
                  </a:prstClr>
                </a:solidFill>
              </a:rPr>
              <a:pPr/>
              <a:t>2019/04/26</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5BDD4-2A94-440F-9D0A-63ACB9E9C67B}"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54827037-F6EA-44A2-B462-989D3545DF32}"/>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046175630"/>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notesSlide" Target="../notesSlides/notesSlide10.xml"/><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notesSlide" Target="../notesSlides/notesSlide11.xml"/><Relationship Id="rId4"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2.xml"/><Relationship Id="rId4"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13.xml"/><Relationship Id="rId4"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notesSlide" Target="../notesSlides/notesSlide2.xml"/><Relationship Id="rId4"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notesSlide" Target="../notesSlides/notesSlide3.xml"/><Relationship Id="rId4"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notesSlide" Target="../notesSlides/notesSlide4.xml"/><Relationship Id="rId4"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notesSlide" Target="../notesSlides/notesSlide8.xml"/><Relationship Id="rId4"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notesSlide" Target="../notesSlides/notesSlide9.xml"/><Relationship Id="rId4"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p:cNvSpPr txBox="1">
            <a:spLocks/>
          </p:cNvSpPr>
          <p:nvPr>
            <p:custDataLst>
              <p:tags r:id="rId1"/>
            </p:custDataLst>
          </p:nvPr>
        </p:nvSpPr>
        <p:spPr>
          <a:xfrm>
            <a:off x="3042455" y="4417947"/>
            <a:ext cx="6107090" cy="799425"/>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7000" b="1" kern="1200" cap="all" baseline="0">
                <a:solidFill>
                  <a:schemeClr val="tx1">
                    <a:lumMod val="65000"/>
                    <a:lumOff val="35000"/>
                  </a:schemeClr>
                </a:solidFill>
                <a:latin typeface="Franklin Gothic Medium Cond" panose="020B0606030402020204" pitchFamily="34"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ts val="7000"/>
              </a:lnSpc>
            </a:pPr>
            <a:endParaRPr lang="en-CA" sz="2400" dirty="0">
              <a:cs typeface="Arial" pitchFamily="34" charset="0"/>
            </a:endParaRPr>
          </a:p>
        </p:txBody>
      </p:sp>
      <p:sp>
        <p:nvSpPr>
          <p:cNvPr id="6" name="Rectangle 5"/>
          <p:cNvSpPr/>
          <p:nvPr>
            <p:custDataLst>
              <p:tags r:id="rId2"/>
            </p:custDataLst>
          </p:nvPr>
        </p:nvSpPr>
        <p:spPr>
          <a:xfrm>
            <a:off x="1791094" y="3925438"/>
            <a:ext cx="10058400" cy="1384995"/>
          </a:xfrm>
          <a:prstGeom prst="rect">
            <a:avLst/>
          </a:prstGeom>
        </p:spPr>
        <p:txBody>
          <a:bodyPr wrap="square">
            <a:spAutoFit/>
          </a:bodyPr>
          <a:lstStyle/>
          <a:p>
            <a:pPr algn="r"/>
            <a:r>
              <a:rPr lang="fr-CA" sz="4800" dirty="0" smtClean="0">
                <a:solidFill>
                  <a:schemeClr val="tx1">
                    <a:lumMod val="50000"/>
                  </a:schemeClr>
                </a:solidFill>
                <a:latin typeface="Franklin Gothic Medium" panose="020B0603020102020204" pitchFamily="34" charset="0"/>
                <a:cs typeface="Arial" pitchFamily="34" charset="0"/>
              </a:rPr>
              <a:t>Pension à vie</a:t>
            </a:r>
          </a:p>
          <a:p>
            <a:pPr algn="r"/>
            <a:r>
              <a:rPr lang="fr-FR" dirty="0" smtClean="0"/>
              <a:t>						Groupe consultatif sur la santé mentale</a:t>
            </a:r>
          </a:p>
          <a:p>
            <a:pPr algn="r"/>
            <a:r>
              <a:rPr lang="fr-FR" dirty="0" smtClean="0"/>
              <a:t>Groupe consultatif sur les </a:t>
            </a:r>
            <a:r>
              <a:rPr lang="fr-FR" dirty="0" err="1" smtClean="0"/>
              <a:t>families</a:t>
            </a:r>
            <a:endParaRPr lang="fr-FR" dirty="0" smtClean="0"/>
          </a:p>
        </p:txBody>
      </p:sp>
      <p:sp>
        <p:nvSpPr>
          <p:cNvPr id="8" name="TextBox 7"/>
          <p:cNvSpPr txBox="1"/>
          <p:nvPr>
            <p:custDataLst>
              <p:tags r:id="rId3"/>
            </p:custDataLst>
          </p:nvPr>
        </p:nvSpPr>
        <p:spPr>
          <a:xfrm>
            <a:off x="10076785" y="5801035"/>
            <a:ext cx="1481496" cy="400110"/>
          </a:xfrm>
          <a:prstGeom prst="rect">
            <a:avLst/>
          </a:prstGeom>
          <a:noFill/>
        </p:spPr>
        <p:txBody>
          <a:bodyPr wrap="none" rtlCol="0">
            <a:spAutoFit/>
          </a:bodyPr>
          <a:lstStyle/>
          <a:p>
            <a:pPr algn="r"/>
            <a:r>
              <a:rPr lang="fr-CA" sz="2000" dirty="0" smtClean="0"/>
              <a:t>1</a:t>
            </a:r>
            <a:r>
              <a:rPr lang="fr-CA" sz="2000" baseline="30000" dirty="0" smtClean="0"/>
              <a:t>er</a:t>
            </a:r>
            <a:r>
              <a:rPr lang="fr-CA" sz="2000" dirty="0" smtClean="0"/>
              <a:t> mai 2019</a:t>
            </a:r>
            <a:endParaRPr lang="fr-CA" sz="2000" dirty="0"/>
          </a:p>
        </p:txBody>
      </p:sp>
    </p:spTree>
    <p:extLst>
      <p:ext uri="{BB962C8B-B14F-4D97-AF65-F5344CB8AC3E}">
        <p14:creationId xmlns:p14="http://schemas.microsoft.com/office/powerpoint/2010/main" val="42015029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2F140607-3A77-4717-AAEB-155141477696}" type="slidenum">
              <a:rPr lang="en-US" smtClean="0"/>
              <a:t>10</a:t>
            </a:fld>
            <a:endParaRPr lang="en-US"/>
          </a:p>
        </p:txBody>
      </p:sp>
      <p:sp>
        <p:nvSpPr>
          <p:cNvPr id="6" name="Rectangle 5"/>
          <p:cNvSpPr/>
          <p:nvPr>
            <p:custDataLst>
              <p:tags r:id="rId2"/>
            </p:custDataLst>
          </p:nvPr>
        </p:nvSpPr>
        <p:spPr>
          <a:xfrm>
            <a:off x="3214346" y="913118"/>
            <a:ext cx="7782451" cy="671851"/>
          </a:xfrm>
          <a:prstGeom prst="rect">
            <a:avLst/>
          </a:prstGeom>
        </p:spPr>
        <p:txBody>
          <a:bodyPr wrap="none">
            <a:spAutoFit/>
          </a:bodyPr>
          <a:lstStyle/>
          <a:p>
            <a:pPr>
              <a:lnSpc>
                <a:spcPct val="150000"/>
              </a:lnSpc>
            </a:pPr>
            <a:r>
              <a:rPr lang="fr-CA" sz="2800" b="1" dirty="0">
                <a:latin typeface="Franklin Gothic Book" panose="020B0503020102020204" pitchFamily="34" charset="0"/>
              </a:rPr>
              <a:t>Création d’un environnement favorable au succès</a:t>
            </a:r>
          </a:p>
        </p:txBody>
      </p:sp>
      <p:sp>
        <p:nvSpPr>
          <p:cNvPr id="7" name="Content Placeholder 2"/>
          <p:cNvSpPr txBox="1">
            <a:spLocks/>
          </p:cNvSpPr>
          <p:nvPr>
            <p:custDataLst>
              <p:tags r:id="rId3"/>
            </p:custDataLst>
          </p:nvPr>
        </p:nvSpPr>
        <p:spPr>
          <a:xfrm>
            <a:off x="667143" y="1962473"/>
            <a:ext cx="11042776" cy="399045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A" sz="2200" dirty="0" smtClean="0">
                <a:solidFill>
                  <a:schemeClr val="tx1">
                    <a:lumMod val="50000"/>
                  </a:schemeClr>
                </a:solidFill>
                <a:latin typeface="Franklin Gothic Book" panose="020B0503020102020204" pitchFamily="34" charset="0"/>
              </a:rPr>
              <a:t>Une série d’initiatives au cours de la dernière année a permis de sensibiliser les employés et de les préparer à Pension à vie. Il s’agit entre autres de </a:t>
            </a:r>
            <a:r>
              <a:rPr lang="en-US" sz="2200" dirty="0" smtClean="0">
                <a:solidFill>
                  <a:schemeClr val="tx1">
                    <a:lumMod val="50000"/>
                  </a:schemeClr>
                </a:solidFill>
                <a:latin typeface="Franklin Gothic Book" panose="020B0503020102020204" pitchFamily="34" charset="0"/>
              </a:rPr>
              <a:t>:</a:t>
            </a:r>
            <a:endParaRPr lang="en-US" sz="2200" dirty="0">
              <a:solidFill>
                <a:schemeClr val="tx1">
                  <a:lumMod val="50000"/>
                </a:schemeClr>
              </a:solidFill>
              <a:latin typeface="Franklin Gothic Book" panose="020B0503020102020204" pitchFamily="34" charset="0"/>
            </a:endParaRPr>
          </a:p>
          <a:p>
            <a:r>
              <a:rPr lang="fr-CA" sz="2200" dirty="0" smtClean="0">
                <a:solidFill>
                  <a:schemeClr val="tx1">
                    <a:lumMod val="50000"/>
                  </a:schemeClr>
                </a:solidFill>
                <a:latin typeface="Franklin Gothic Book" panose="020B0503020102020204" pitchFamily="34" charset="0"/>
              </a:rPr>
              <a:t>Visites et séances de sensibilisation dans tous les bureaux régionaux de première ligne, y compris des essais de formulaires, de lettres et de composantes du système par les utilisateurs;  </a:t>
            </a:r>
          </a:p>
          <a:p>
            <a:r>
              <a:rPr lang="fr-CA" sz="2200" dirty="0" smtClean="0">
                <a:solidFill>
                  <a:schemeClr val="tx1">
                    <a:lumMod val="50000"/>
                  </a:schemeClr>
                </a:solidFill>
                <a:latin typeface="Franklin Gothic Book" panose="020B0503020102020204" pitchFamily="34" charset="0"/>
              </a:rPr>
              <a:t>Champions du changement pour Pension à vie (ont aidé à préparer et à </a:t>
            </a:r>
            <a:r>
              <a:rPr lang="fr-CA" sz="2200" dirty="0">
                <a:solidFill>
                  <a:schemeClr val="tx1">
                    <a:lumMod val="50000"/>
                  </a:schemeClr>
                </a:solidFill>
                <a:latin typeface="Franklin Gothic Book" panose="020B0503020102020204" pitchFamily="34" charset="0"/>
              </a:rPr>
              <a:t>soutenir </a:t>
            </a:r>
            <a:r>
              <a:rPr lang="fr-CA" sz="2200" dirty="0" smtClean="0">
                <a:solidFill>
                  <a:schemeClr val="tx1">
                    <a:lumMod val="50000"/>
                  </a:schemeClr>
                </a:solidFill>
                <a:latin typeface="Franklin Gothic Book" panose="020B0503020102020204" pitchFamily="34" charset="0"/>
              </a:rPr>
              <a:t>les </a:t>
            </a:r>
            <a:r>
              <a:rPr lang="fr-CA" sz="2200" dirty="0">
                <a:solidFill>
                  <a:schemeClr val="tx1">
                    <a:lumMod val="50000"/>
                  </a:schemeClr>
                </a:solidFill>
                <a:latin typeface="Franklin Gothic Book" panose="020B0503020102020204" pitchFamily="34" charset="0"/>
              </a:rPr>
              <a:t>employés de première ligne et </a:t>
            </a:r>
            <a:r>
              <a:rPr lang="fr-CA" sz="2200" dirty="0" smtClean="0">
                <a:solidFill>
                  <a:schemeClr val="tx1">
                    <a:lumMod val="50000"/>
                  </a:schemeClr>
                </a:solidFill>
                <a:latin typeface="Franklin Gothic Book" panose="020B0503020102020204" pitchFamily="34" charset="0"/>
              </a:rPr>
              <a:t>à leur donner confiance);</a:t>
            </a:r>
            <a:endParaRPr lang="en-US" sz="2200" dirty="0">
              <a:solidFill>
                <a:schemeClr val="tx1">
                  <a:lumMod val="50000"/>
                </a:schemeClr>
              </a:solidFill>
              <a:latin typeface="Franklin Gothic Book" panose="020B0503020102020204" pitchFamily="34" charset="0"/>
            </a:endParaRPr>
          </a:p>
          <a:p>
            <a:r>
              <a:rPr lang="en-CA" sz="2200" dirty="0">
                <a:solidFill>
                  <a:schemeClr val="tx1">
                    <a:lumMod val="50000"/>
                  </a:schemeClr>
                </a:solidFill>
                <a:latin typeface="Franklin Gothic Book" panose="020B0503020102020204" pitchFamily="34" charset="0"/>
              </a:rPr>
              <a:t>M</a:t>
            </a:r>
            <a:r>
              <a:rPr lang="en-CA" sz="2200" dirty="0" smtClean="0">
                <a:solidFill>
                  <a:schemeClr val="tx1">
                    <a:lumMod val="50000"/>
                  </a:schemeClr>
                </a:solidFill>
                <a:latin typeface="Franklin Gothic Book" panose="020B0503020102020204" pitchFamily="34" charset="0"/>
              </a:rPr>
              <a:t>odules </a:t>
            </a:r>
            <a:r>
              <a:rPr lang="fr-CA" sz="2200" dirty="0" smtClean="0">
                <a:solidFill>
                  <a:schemeClr val="tx1">
                    <a:lumMod val="50000"/>
                  </a:schemeClr>
                </a:solidFill>
                <a:latin typeface="Franklin Gothic Book" panose="020B0503020102020204" pitchFamily="34" charset="0"/>
              </a:rPr>
              <a:t>spécialisés de formation et d’apprentissage </a:t>
            </a:r>
            <a:r>
              <a:rPr lang="en-CA" sz="2200" dirty="0" smtClean="0">
                <a:solidFill>
                  <a:schemeClr val="tx1">
                    <a:lumMod val="50000"/>
                  </a:schemeClr>
                </a:solidFill>
                <a:latin typeface="Franklin Gothic Book" panose="020B0503020102020204" pitchFamily="34" charset="0"/>
              </a:rPr>
              <a:t>(</a:t>
            </a:r>
            <a:r>
              <a:rPr lang="fr-CA" sz="2200" dirty="0" smtClean="0">
                <a:solidFill>
                  <a:schemeClr val="tx1">
                    <a:lumMod val="50000"/>
                  </a:schemeClr>
                </a:solidFill>
                <a:latin typeface="Franklin Gothic Book" panose="020B0503020102020204" pitchFamily="34" charset="0"/>
              </a:rPr>
              <a:t>en personne, formation des formateurs, </a:t>
            </a:r>
            <a:r>
              <a:rPr lang="fr-CA" sz="2200" dirty="0" err="1" smtClean="0">
                <a:solidFill>
                  <a:schemeClr val="tx1">
                    <a:lumMod val="50000"/>
                  </a:schemeClr>
                </a:solidFill>
                <a:latin typeface="Franklin Gothic Book" panose="020B0503020102020204" pitchFamily="34" charset="0"/>
              </a:rPr>
              <a:t>Webex</a:t>
            </a:r>
            <a:r>
              <a:rPr lang="en-CA" sz="2200" dirty="0" smtClean="0">
                <a:solidFill>
                  <a:schemeClr val="tx1">
                    <a:lumMod val="50000"/>
                  </a:schemeClr>
                </a:solidFill>
                <a:latin typeface="Franklin Gothic Book" panose="020B0503020102020204" pitchFamily="34" charset="0"/>
              </a:rPr>
              <a:t>, </a:t>
            </a:r>
            <a:r>
              <a:rPr lang="fr-CA" sz="2200" dirty="0" smtClean="0">
                <a:solidFill>
                  <a:schemeClr val="tx1">
                    <a:lumMod val="50000"/>
                  </a:schemeClr>
                </a:solidFill>
                <a:latin typeface="Franklin Gothic Book" panose="020B0503020102020204" pitchFamily="34" charset="0"/>
              </a:rPr>
              <a:t>apprentissage adapté au rythme de chacun</a:t>
            </a:r>
            <a:r>
              <a:rPr lang="en-CA" sz="2200" dirty="0" smtClean="0">
                <a:solidFill>
                  <a:schemeClr val="tx1">
                    <a:lumMod val="50000"/>
                  </a:schemeClr>
                </a:solidFill>
                <a:latin typeface="Franklin Gothic Book" panose="020B0503020102020204" pitchFamily="34" charset="0"/>
              </a:rPr>
              <a:t>);</a:t>
            </a:r>
            <a:endParaRPr lang="en-US" sz="2200" dirty="0">
              <a:solidFill>
                <a:schemeClr val="tx1">
                  <a:lumMod val="50000"/>
                </a:schemeClr>
              </a:solidFill>
              <a:latin typeface="Franklin Gothic Book" panose="020B0503020102020204" pitchFamily="34" charset="0"/>
            </a:endParaRPr>
          </a:p>
          <a:p>
            <a:r>
              <a:rPr lang="fr-CA" sz="2200" dirty="0" smtClean="0">
                <a:solidFill>
                  <a:schemeClr val="tx1">
                    <a:lumMod val="50000"/>
                  </a:schemeClr>
                </a:solidFill>
                <a:latin typeface="Franklin Gothic Book" panose="020B0503020102020204" pitchFamily="34" charset="0"/>
              </a:rPr>
              <a:t>Participation d’experts en la matière pour les éléments principaux de la conception, de l’élaboration et de l’exécution. </a:t>
            </a:r>
            <a:endParaRPr lang="fr-CA" sz="2200" dirty="0">
              <a:solidFill>
                <a:schemeClr val="tx1">
                  <a:lumMod val="50000"/>
                </a:schemeClr>
              </a:solidFill>
              <a:latin typeface="Franklin Gothic Book" panose="020B0503020102020204" pitchFamily="34" charset="0"/>
            </a:endParaRPr>
          </a:p>
        </p:txBody>
      </p:sp>
    </p:spTree>
    <p:extLst>
      <p:ext uri="{BB962C8B-B14F-4D97-AF65-F5344CB8AC3E}">
        <p14:creationId xmlns:p14="http://schemas.microsoft.com/office/powerpoint/2010/main" val="18082852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2F140607-3A77-4717-AAEB-155141477696}" type="slidenum">
              <a:rPr lang="en-US" smtClean="0"/>
              <a:t>11</a:t>
            </a:fld>
            <a:endParaRPr lang="en-US"/>
          </a:p>
        </p:txBody>
      </p:sp>
      <p:sp>
        <p:nvSpPr>
          <p:cNvPr id="6" name="Rectangle 5"/>
          <p:cNvSpPr/>
          <p:nvPr>
            <p:custDataLst>
              <p:tags r:id="rId2"/>
            </p:custDataLst>
          </p:nvPr>
        </p:nvSpPr>
        <p:spPr>
          <a:xfrm>
            <a:off x="2592177" y="913118"/>
            <a:ext cx="7782451" cy="671851"/>
          </a:xfrm>
          <a:prstGeom prst="rect">
            <a:avLst/>
          </a:prstGeom>
        </p:spPr>
        <p:txBody>
          <a:bodyPr wrap="none">
            <a:spAutoFit/>
          </a:bodyPr>
          <a:lstStyle/>
          <a:p>
            <a:pPr>
              <a:lnSpc>
                <a:spcPct val="150000"/>
              </a:lnSpc>
            </a:pPr>
            <a:r>
              <a:rPr lang="fr-CA" sz="2800" b="1" dirty="0">
                <a:latin typeface="Franklin Gothic Book" panose="020B0503020102020204" pitchFamily="34" charset="0"/>
              </a:rPr>
              <a:t>Création d’un environnement favorable au succès</a:t>
            </a:r>
          </a:p>
        </p:txBody>
      </p:sp>
      <p:sp>
        <p:nvSpPr>
          <p:cNvPr id="7" name="Content Placeholder 2"/>
          <p:cNvSpPr txBox="1">
            <a:spLocks/>
          </p:cNvSpPr>
          <p:nvPr>
            <p:custDataLst>
              <p:tags r:id="rId3"/>
            </p:custDataLst>
          </p:nvPr>
        </p:nvSpPr>
        <p:spPr>
          <a:xfrm>
            <a:off x="452537" y="1849385"/>
            <a:ext cx="11145413" cy="4242549"/>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200" dirty="0">
                <a:solidFill>
                  <a:schemeClr val="tx1">
                    <a:lumMod val="50000"/>
                  </a:schemeClr>
                </a:solidFill>
                <a:latin typeface="Franklin Gothic Book" panose="020B0503020102020204" pitchFamily="34" charset="0"/>
              </a:rPr>
              <a:t>Une approche de communication soutenue et cohérente aide à informer les employés, les clients et les </a:t>
            </a:r>
            <a:r>
              <a:rPr lang="fr-FR" sz="2200" dirty="0" smtClean="0">
                <a:solidFill>
                  <a:schemeClr val="tx1">
                    <a:lumMod val="50000"/>
                  </a:schemeClr>
                </a:solidFill>
                <a:latin typeface="Franklin Gothic Book" panose="020B0503020102020204" pitchFamily="34" charset="0"/>
              </a:rPr>
              <a:t>vétérans en </a:t>
            </a:r>
            <a:r>
              <a:rPr lang="fr-FR" sz="2200" dirty="0">
                <a:solidFill>
                  <a:schemeClr val="tx1">
                    <a:lumMod val="50000"/>
                  </a:schemeClr>
                </a:solidFill>
                <a:latin typeface="Franklin Gothic Book" panose="020B0503020102020204" pitchFamily="34" charset="0"/>
              </a:rPr>
              <a:t>général </a:t>
            </a:r>
            <a:r>
              <a:rPr lang="en-US" sz="2200" dirty="0" smtClean="0">
                <a:solidFill>
                  <a:schemeClr val="tx1">
                    <a:lumMod val="50000"/>
                  </a:schemeClr>
                </a:solidFill>
                <a:latin typeface="Franklin Gothic Book" panose="020B0503020102020204" pitchFamily="34" charset="0"/>
              </a:rPr>
              <a:t>:</a:t>
            </a:r>
            <a:endParaRPr lang="en-US" sz="2200" dirty="0">
              <a:solidFill>
                <a:schemeClr val="tx1">
                  <a:lumMod val="50000"/>
                </a:schemeClr>
              </a:solidFill>
              <a:latin typeface="Franklin Gothic Book" panose="020B0503020102020204" pitchFamily="34" charset="0"/>
            </a:endParaRPr>
          </a:p>
          <a:p>
            <a:r>
              <a:rPr lang="fr-FR" sz="2200" dirty="0" smtClean="0">
                <a:solidFill>
                  <a:schemeClr val="tx1">
                    <a:lumMod val="50000"/>
                  </a:schemeClr>
                </a:solidFill>
                <a:latin typeface="Franklin Gothic Book" panose="020B0503020102020204" pitchFamily="34" charset="0"/>
              </a:rPr>
              <a:t>Création et publication de près d’une centaine de produits </a:t>
            </a:r>
            <a:r>
              <a:rPr lang="fr-FR" sz="2200" dirty="0">
                <a:solidFill>
                  <a:schemeClr val="tx1">
                    <a:lumMod val="50000"/>
                  </a:schemeClr>
                </a:solidFill>
                <a:latin typeface="Franklin Gothic Book" panose="020B0503020102020204" pitchFamily="34" charset="0"/>
              </a:rPr>
              <a:t>de communication </a:t>
            </a:r>
            <a:r>
              <a:rPr lang="fr-FR" sz="2200" dirty="0" smtClean="0">
                <a:solidFill>
                  <a:schemeClr val="tx1">
                    <a:lumMod val="50000"/>
                  </a:schemeClr>
                </a:solidFill>
                <a:latin typeface="Franklin Gothic Book" panose="020B0503020102020204" pitchFamily="34" charset="0"/>
              </a:rPr>
              <a:t>sur </a:t>
            </a:r>
            <a:r>
              <a:rPr lang="fr-FR" sz="2200" dirty="0">
                <a:solidFill>
                  <a:schemeClr val="tx1">
                    <a:lumMod val="50000"/>
                  </a:schemeClr>
                </a:solidFill>
                <a:latin typeface="Franklin Gothic Book" panose="020B0503020102020204" pitchFamily="34" charset="0"/>
              </a:rPr>
              <a:t>nos </a:t>
            </a:r>
            <a:r>
              <a:rPr lang="fr-FR" sz="2200" dirty="0" smtClean="0">
                <a:solidFill>
                  <a:schemeClr val="tx1">
                    <a:lumMod val="50000"/>
                  </a:schemeClr>
                </a:solidFill>
                <a:latin typeface="Franklin Gothic Book" panose="020B0503020102020204" pitchFamily="34" charset="0"/>
              </a:rPr>
              <a:t>sites Web internes </a:t>
            </a:r>
            <a:r>
              <a:rPr lang="fr-FR" sz="2200" dirty="0">
                <a:solidFill>
                  <a:schemeClr val="tx1">
                    <a:lumMod val="50000"/>
                  </a:schemeClr>
                </a:solidFill>
                <a:latin typeface="Franklin Gothic Book" panose="020B0503020102020204" pitchFamily="34" charset="0"/>
              </a:rPr>
              <a:t>et </a:t>
            </a:r>
            <a:r>
              <a:rPr lang="fr-FR" sz="2200" dirty="0" smtClean="0">
                <a:solidFill>
                  <a:schemeClr val="tx1">
                    <a:lumMod val="50000"/>
                  </a:schemeClr>
                </a:solidFill>
                <a:latin typeface="Franklin Gothic Book" panose="020B0503020102020204" pitchFamily="34" charset="0"/>
              </a:rPr>
              <a:t>externes</a:t>
            </a:r>
            <a:endParaRPr lang="fr-CA" sz="2200" dirty="0" smtClean="0">
              <a:solidFill>
                <a:schemeClr val="tx1">
                  <a:lumMod val="50000"/>
                </a:schemeClr>
              </a:solidFill>
              <a:latin typeface="Franklin Gothic Book" panose="020B0503020102020204" pitchFamily="34" charset="0"/>
            </a:endParaRPr>
          </a:p>
          <a:p>
            <a:r>
              <a:rPr lang="fr-FR" sz="2200" dirty="0">
                <a:solidFill>
                  <a:schemeClr val="tx1">
                    <a:lumMod val="50000"/>
                  </a:schemeClr>
                </a:solidFill>
                <a:latin typeface="Franklin Gothic Book" panose="020B0503020102020204" pitchFamily="34" charset="0"/>
              </a:rPr>
              <a:t>Une campagne ciblée </a:t>
            </a:r>
            <a:r>
              <a:rPr lang="fr-FR" sz="2200" dirty="0" smtClean="0">
                <a:solidFill>
                  <a:schemeClr val="tx1">
                    <a:lumMod val="50000"/>
                  </a:schemeClr>
                </a:solidFill>
                <a:latin typeface="Franklin Gothic Book" panose="020B0503020102020204" pitchFamily="34" charset="0"/>
              </a:rPr>
              <a:t>dans les </a:t>
            </a:r>
            <a:r>
              <a:rPr lang="fr-FR" sz="2200" dirty="0">
                <a:solidFill>
                  <a:schemeClr val="tx1">
                    <a:lumMod val="50000"/>
                  </a:schemeClr>
                </a:solidFill>
                <a:latin typeface="Franklin Gothic Book" panose="020B0503020102020204" pitchFamily="34" charset="0"/>
              </a:rPr>
              <a:t>médias sociaux a permis </a:t>
            </a:r>
            <a:r>
              <a:rPr lang="fr-FR" sz="2200" dirty="0" smtClean="0">
                <a:solidFill>
                  <a:schemeClr val="tx1">
                    <a:lumMod val="50000"/>
                  </a:schemeClr>
                </a:solidFill>
                <a:latin typeface="Franklin Gothic Book" panose="020B0503020102020204" pitchFamily="34" charset="0"/>
              </a:rPr>
              <a:t>d’obtenir </a:t>
            </a:r>
            <a:r>
              <a:rPr lang="fr-FR" sz="2200" dirty="0">
                <a:solidFill>
                  <a:schemeClr val="tx1">
                    <a:lumMod val="50000"/>
                  </a:schemeClr>
                </a:solidFill>
                <a:latin typeface="Franklin Gothic Book" panose="020B0503020102020204" pitchFamily="34" charset="0"/>
              </a:rPr>
              <a:t>des taux </a:t>
            </a:r>
            <a:r>
              <a:rPr lang="fr-FR" sz="2200" dirty="0" smtClean="0">
                <a:solidFill>
                  <a:schemeClr val="tx1">
                    <a:lumMod val="50000"/>
                  </a:schemeClr>
                </a:solidFill>
                <a:latin typeface="Franklin Gothic Book" panose="020B0503020102020204" pitchFamily="34" charset="0"/>
              </a:rPr>
              <a:t>de réponse allant jusqu’à 30</a:t>
            </a:r>
            <a:r>
              <a:rPr lang="fr-FR" sz="2200" dirty="0" smtClean="0">
                <a:solidFill>
                  <a:schemeClr val="tx1">
                    <a:lumMod val="50000"/>
                  </a:schemeClr>
                </a:solidFill>
                <a:latin typeface="Arial" panose="020B0604020202020204" pitchFamily="34" charset="0"/>
                <a:cs typeface="Arial" panose="020B0604020202020204" pitchFamily="34" charset="0"/>
              </a:rPr>
              <a:t> </a:t>
            </a:r>
            <a:r>
              <a:rPr lang="fr-FR" sz="2200" dirty="0" smtClean="0">
                <a:solidFill>
                  <a:schemeClr val="tx1">
                    <a:lumMod val="50000"/>
                  </a:schemeClr>
                </a:solidFill>
                <a:latin typeface="Franklin Gothic Book" panose="020B0503020102020204" pitchFamily="34" charset="0"/>
              </a:rPr>
              <a:t>% </a:t>
            </a:r>
            <a:r>
              <a:rPr lang="fr-FR" sz="2200" dirty="0">
                <a:solidFill>
                  <a:schemeClr val="tx1">
                    <a:lumMod val="50000"/>
                  </a:schemeClr>
                </a:solidFill>
                <a:latin typeface="Franklin Gothic Book" panose="020B0503020102020204" pitchFamily="34" charset="0"/>
              </a:rPr>
              <a:t>pour les </a:t>
            </a:r>
            <a:r>
              <a:rPr lang="fr-FR" sz="2200" dirty="0" smtClean="0">
                <a:solidFill>
                  <a:schemeClr val="tx1">
                    <a:lumMod val="50000"/>
                  </a:schemeClr>
                </a:solidFill>
                <a:latin typeface="Franklin Gothic Book" panose="020B0503020102020204" pitchFamily="34" charset="0"/>
              </a:rPr>
              <a:t>messages </a:t>
            </a:r>
            <a:r>
              <a:rPr lang="fr-FR" sz="2200" dirty="0">
                <a:solidFill>
                  <a:schemeClr val="tx1">
                    <a:lumMod val="50000"/>
                  </a:schemeClr>
                </a:solidFill>
                <a:latin typeface="Franklin Gothic Book" panose="020B0503020102020204" pitchFamily="34" charset="0"/>
              </a:rPr>
              <a:t>liés à la </a:t>
            </a:r>
            <a:r>
              <a:rPr lang="fr-CA" sz="2200" dirty="0" smtClean="0">
                <a:solidFill>
                  <a:schemeClr val="tx1">
                    <a:lumMod val="50000"/>
                  </a:schemeClr>
                </a:solidFill>
                <a:latin typeface="Franklin Gothic Book" panose="020B0503020102020204" pitchFamily="34" charset="0"/>
              </a:rPr>
              <a:t>Pension à vie. </a:t>
            </a:r>
            <a:r>
              <a:rPr lang="fr-FR" sz="2200" dirty="0" smtClean="0">
                <a:solidFill>
                  <a:schemeClr val="tx1">
                    <a:lumMod val="50000"/>
                  </a:schemeClr>
                </a:solidFill>
                <a:latin typeface="Franklin Gothic Book" panose="020B0503020102020204" pitchFamily="34" charset="0"/>
              </a:rPr>
              <a:t>En règle générale, le taux de réponse des messages publiés </a:t>
            </a:r>
            <a:r>
              <a:rPr lang="fr-FR" sz="2200" dirty="0">
                <a:solidFill>
                  <a:schemeClr val="tx1">
                    <a:lumMod val="50000"/>
                  </a:schemeClr>
                </a:solidFill>
                <a:latin typeface="Franklin Gothic Book" panose="020B0503020102020204" pitchFamily="34" charset="0"/>
              </a:rPr>
              <a:t>sur nos plateformes de médias sociaux se </a:t>
            </a:r>
            <a:r>
              <a:rPr lang="fr-FR" sz="2200" dirty="0" smtClean="0">
                <a:solidFill>
                  <a:schemeClr val="tx1">
                    <a:lumMod val="50000"/>
                  </a:schemeClr>
                </a:solidFill>
                <a:latin typeface="Franklin Gothic Book" panose="020B0503020102020204" pitchFamily="34" charset="0"/>
              </a:rPr>
              <a:t>situe </a:t>
            </a:r>
            <a:r>
              <a:rPr lang="fr-FR" sz="2200" dirty="0">
                <a:solidFill>
                  <a:schemeClr val="tx1">
                    <a:lumMod val="50000"/>
                  </a:schemeClr>
                </a:solidFill>
                <a:latin typeface="Franklin Gothic Book" panose="020B0503020102020204" pitchFamily="34" charset="0"/>
              </a:rPr>
              <a:t>dans une fourchette de </a:t>
            </a:r>
            <a:r>
              <a:rPr lang="fr-FR" sz="2200" dirty="0" smtClean="0">
                <a:solidFill>
                  <a:schemeClr val="tx1">
                    <a:lumMod val="50000"/>
                  </a:schemeClr>
                </a:solidFill>
                <a:latin typeface="Franklin Gothic Book" panose="020B0503020102020204" pitchFamily="34" charset="0"/>
              </a:rPr>
              <a:t>2</a:t>
            </a:r>
            <a:r>
              <a:rPr lang="fr-FR" sz="2200" dirty="0" smtClean="0">
                <a:solidFill>
                  <a:schemeClr val="tx1">
                    <a:lumMod val="50000"/>
                  </a:schemeClr>
                </a:solidFill>
                <a:latin typeface="Arial" panose="020B0604020202020204" pitchFamily="34" charset="0"/>
                <a:cs typeface="Arial" panose="020B0604020202020204" pitchFamily="34" charset="0"/>
              </a:rPr>
              <a:t> </a:t>
            </a:r>
            <a:r>
              <a:rPr lang="fr-FR" sz="2200" dirty="0" smtClean="0">
                <a:solidFill>
                  <a:schemeClr val="tx1">
                    <a:lumMod val="50000"/>
                  </a:schemeClr>
                </a:solidFill>
                <a:latin typeface="Franklin Gothic Book" panose="020B0503020102020204" pitchFamily="34" charset="0"/>
              </a:rPr>
              <a:t>% </a:t>
            </a:r>
            <a:r>
              <a:rPr lang="fr-FR" sz="2200" dirty="0">
                <a:solidFill>
                  <a:schemeClr val="tx1">
                    <a:lumMod val="50000"/>
                  </a:schemeClr>
                </a:solidFill>
                <a:latin typeface="Franklin Gothic Book" panose="020B0503020102020204" pitchFamily="34" charset="0"/>
              </a:rPr>
              <a:t>à </a:t>
            </a:r>
            <a:r>
              <a:rPr lang="fr-FR" sz="2200" dirty="0" smtClean="0">
                <a:solidFill>
                  <a:schemeClr val="tx1">
                    <a:lumMod val="50000"/>
                  </a:schemeClr>
                </a:solidFill>
                <a:latin typeface="Franklin Gothic Book" panose="020B0503020102020204" pitchFamily="34" charset="0"/>
              </a:rPr>
              <a:t>4</a:t>
            </a:r>
            <a:r>
              <a:rPr lang="fr-FR" sz="2200" dirty="0" smtClean="0">
                <a:solidFill>
                  <a:schemeClr val="tx1">
                    <a:lumMod val="50000"/>
                  </a:schemeClr>
                </a:solidFill>
                <a:latin typeface="Arial" panose="020B0604020202020204" pitchFamily="34" charset="0"/>
                <a:cs typeface="Arial" panose="020B0604020202020204" pitchFamily="34" charset="0"/>
              </a:rPr>
              <a:t> </a:t>
            </a:r>
            <a:r>
              <a:rPr lang="fr-FR" sz="2200" dirty="0" smtClean="0">
                <a:solidFill>
                  <a:schemeClr val="tx1">
                    <a:lumMod val="50000"/>
                  </a:schemeClr>
                </a:solidFill>
                <a:latin typeface="Franklin Gothic Book" panose="020B0503020102020204" pitchFamily="34" charset="0"/>
              </a:rPr>
              <a:t>%</a:t>
            </a:r>
            <a:r>
              <a:rPr lang="fr-CA" sz="2200" dirty="0" smtClean="0">
                <a:solidFill>
                  <a:schemeClr val="tx1">
                    <a:lumMod val="50000"/>
                  </a:schemeClr>
                </a:solidFill>
                <a:latin typeface="Franklin Gothic Book" panose="020B0503020102020204" pitchFamily="34" charset="0"/>
              </a:rPr>
              <a:t>.</a:t>
            </a:r>
          </a:p>
          <a:p>
            <a:r>
              <a:rPr lang="fr-CA" sz="2200" dirty="0" smtClean="0">
                <a:solidFill>
                  <a:schemeClr val="tx1">
                    <a:lumMod val="50000"/>
                  </a:schemeClr>
                </a:solidFill>
                <a:latin typeface="Franklin Gothic Book" panose="020B0503020102020204" pitchFamily="34" charset="0"/>
              </a:rPr>
              <a:t>Création de plus d’une douzaine de trousses d’outils pour les employés de première ligne</a:t>
            </a:r>
          </a:p>
          <a:p>
            <a:r>
              <a:rPr lang="fr-CA" sz="2200" dirty="0" smtClean="0">
                <a:solidFill>
                  <a:schemeClr val="tx1">
                    <a:lumMod val="50000"/>
                  </a:schemeClr>
                </a:solidFill>
                <a:latin typeface="Franklin Gothic Book" panose="020B0503020102020204" pitchFamily="34" charset="0"/>
              </a:rPr>
              <a:t>Début d’une campagne de publicité le 15 avril 2019</a:t>
            </a:r>
            <a:endParaRPr lang="en-US" sz="2200" dirty="0" smtClean="0">
              <a:solidFill>
                <a:schemeClr val="tx1">
                  <a:lumMod val="50000"/>
                </a:schemeClr>
              </a:solidFill>
              <a:latin typeface="Franklin Gothic Book" panose="020B0503020102020204" pitchFamily="34" charset="0"/>
            </a:endParaRPr>
          </a:p>
          <a:p>
            <a:r>
              <a:rPr lang="fr-CA" sz="2200" dirty="0" smtClean="0">
                <a:solidFill>
                  <a:schemeClr val="tx1">
                    <a:lumMod val="50000"/>
                  </a:schemeClr>
                </a:solidFill>
                <a:latin typeface="Franklin Gothic Book" panose="020B0503020102020204" pitchFamily="34" charset="0"/>
              </a:rPr>
              <a:t>Édition numérique de </a:t>
            </a:r>
            <a:r>
              <a:rPr lang="fr-CA" sz="2200" i="1" dirty="0" smtClean="0">
                <a:solidFill>
                  <a:schemeClr val="tx1">
                    <a:lumMod val="50000"/>
                  </a:schemeClr>
                </a:solidFill>
                <a:latin typeface="Franklin Gothic Book" panose="020B0503020102020204" pitchFamily="34" charset="0"/>
              </a:rPr>
              <a:t>Salut!</a:t>
            </a:r>
            <a:r>
              <a:rPr lang="fr-CA" sz="2200" dirty="0" smtClean="0">
                <a:solidFill>
                  <a:schemeClr val="tx1">
                    <a:lumMod val="50000"/>
                  </a:schemeClr>
                </a:solidFill>
                <a:latin typeface="Franklin Gothic Book" panose="020B0503020102020204" pitchFamily="34" charset="0"/>
              </a:rPr>
              <a:t> publiée en avril</a:t>
            </a:r>
          </a:p>
          <a:p>
            <a:r>
              <a:rPr lang="fr-CA" sz="2200" dirty="0" smtClean="0">
                <a:solidFill>
                  <a:schemeClr val="tx1">
                    <a:lumMod val="50000"/>
                  </a:schemeClr>
                </a:solidFill>
                <a:latin typeface="Franklin Gothic Book" panose="020B0503020102020204" pitchFamily="34" charset="0"/>
              </a:rPr>
              <a:t>Assemblées publiques avec le ministre et le sous-ministre ainsi que d’autres activités en personne</a:t>
            </a:r>
            <a:endParaRPr lang="fr-CA" sz="2200" dirty="0">
              <a:solidFill>
                <a:schemeClr val="tx1">
                  <a:lumMod val="50000"/>
                </a:schemeClr>
              </a:solidFill>
              <a:latin typeface="Franklin Gothic Book" panose="020B0503020102020204" pitchFamily="34" charset="0"/>
            </a:endParaRPr>
          </a:p>
        </p:txBody>
      </p:sp>
    </p:spTree>
    <p:extLst>
      <p:ext uri="{BB962C8B-B14F-4D97-AF65-F5344CB8AC3E}">
        <p14:creationId xmlns:p14="http://schemas.microsoft.com/office/powerpoint/2010/main" val="10058034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51275975-6B34-4AE6-A730-5332342C5EA3}" type="slidenum">
              <a:rPr lang="en-US" smtClean="0">
                <a:solidFill>
                  <a:srgbClr val="3E3E3E">
                    <a:tint val="75000"/>
                  </a:srgbClr>
                </a:solidFill>
              </a:rPr>
              <a:pPr/>
              <a:t>12</a:t>
            </a:fld>
            <a:endParaRPr lang="en-US">
              <a:solidFill>
                <a:srgbClr val="3E3E3E">
                  <a:tint val="75000"/>
                </a:srgbClr>
              </a:solidFill>
            </a:endParaRPr>
          </a:p>
        </p:txBody>
      </p:sp>
      <p:sp>
        <p:nvSpPr>
          <p:cNvPr id="4" name="Rectangle 3"/>
          <p:cNvSpPr/>
          <p:nvPr>
            <p:custDataLst>
              <p:tags r:id="rId2"/>
            </p:custDataLst>
          </p:nvPr>
        </p:nvSpPr>
        <p:spPr>
          <a:xfrm>
            <a:off x="3214346" y="913118"/>
            <a:ext cx="7782451" cy="671851"/>
          </a:xfrm>
          <a:prstGeom prst="rect">
            <a:avLst/>
          </a:prstGeom>
        </p:spPr>
        <p:txBody>
          <a:bodyPr wrap="none">
            <a:spAutoFit/>
          </a:bodyPr>
          <a:lstStyle/>
          <a:p>
            <a:pPr>
              <a:lnSpc>
                <a:spcPct val="150000"/>
              </a:lnSpc>
            </a:pPr>
            <a:r>
              <a:rPr lang="fr-CA" sz="2800" b="1" dirty="0">
                <a:latin typeface="Franklin Gothic Book" panose="020B0503020102020204" pitchFamily="34" charset="0"/>
              </a:rPr>
              <a:t>Création d’un environnement favorable au succès</a:t>
            </a:r>
          </a:p>
        </p:txBody>
      </p:sp>
      <p:sp>
        <p:nvSpPr>
          <p:cNvPr id="5" name="Content Placeholder 2"/>
          <p:cNvSpPr txBox="1">
            <a:spLocks/>
          </p:cNvSpPr>
          <p:nvPr>
            <p:custDataLst>
              <p:tags r:id="rId3"/>
            </p:custDataLst>
          </p:nvPr>
        </p:nvSpPr>
        <p:spPr>
          <a:xfrm>
            <a:off x="620489" y="1732477"/>
            <a:ext cx="11132240" cy="4987763"/>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fr-CA" sz="2200" dirty="0" smtClean="0">
                <a:solidFill>
                  <a:schemeClr val="tx1">
                    <a:lumMod val="50000"/>
                  </a:schemeClr>
                </a:solidFill>
                <a:latin typeface="Franklin Gothic Book" panose="020B0503020102020204" pitchFamily="34" charset="0"/>
              </a:rPr>
              <a:t>De nouvelles unités opérationnelles ont été mises sur pied et ont permis de sensibiliser les clients de manière proactive :</a:t>
            </a:r>
          </a:p>
          <a:p>
            <a:pPr>
              <a:lnSpc>
                <a:spcPct val="100000"/>
              </a:lnSpc>
              <a:spcBef>
                <a:spcPts val="0"/>
              </a:spcBef>
            </a:pPr>
            <a:r>
              <a:rPr lang="fr-FR" sz="2200" dirty="0">
                <a:solidFill>
                  <a:schemeClr val="tx1">
                    <a:lumMod val="50000"/>
                  </a:schemeClr>
                </a:solidFill>
                <a:latin typeface="Franklin Gothic Book" panose="020B0503020102020204" pitchFamily="34" charset="0"/>
              </a:rPr>
              <a:t>Unité </a:t>
            </a:r>
            <a:r>
              <a:rPr lang="fr-FR" sz="2200" dirty="0" smtClean="0">
                <a:solidFill>
                  <a:schemeClr val="tx1">
                    <a:lumMod val="50000"/>
                  </a:schemeClr>
                </a:solidFill>
                <a:latin typeface="Franklin Gothic Book" panose="020B0503020102020204" pitchFamily="34" charset="0"/>
              </a:rPr>
              <a:t>de sensibilisation </a:t>
            </a:r>
            <a:r>
              <a:rPr lang="fr-FR" sz="2200" dirty="0">
                <a:solidFill>
                  <a:schemeClr val="tx1">
                    <a:lumMod val="50000"/>
                  </a:schemeClr>
                </a:solidFill>
                <a:latin typeface="Franklin Gothic Book" panose="020B0503020102020204" pitchFamily="34" charset="0"/>
              </a:rPr>
              <a:t>temporaire (Campbellton, </a:t>
            </a:r>
            <a:r>
              <a:rPr lang="fr-FR" sz="2200" dirty="0" smtClean="0">
                <a:solidFill>
                  <a:schemeClr val="tx1">
                    <a:lumMod val="50000"/>
                  </a:schemeClr>
                </a:solidFill>
                <a:latin typeface="Franklin Gothic Book" panose="020B0503020102020204" pitchFamily="34" charset="0"/>
              </a:rPr>
              <a:t>au Nouveau-Brunswick) </a:t>
            </a:r>
            <a:r>
              <a:rPr lang="fr-FR" sz="2200" dirty="0">
                <a:solidFill>
                  <a:schemeClr val="tx1">
                    <a:lumMod val="50000"/>
                  </a:schemeClr>
                </a:solidFill>
                <a:latin typeface="Franklin Gothic Book" panose="020B0503020102020204" pitchFamily="34" charset="0"/>
              </a:rPr>
              <a:t>: </a:t>
            </a:r>
            <a:r>
              <a:rPr lang="fr-CA" sz="2200" dirty="0" smtClean="0">
                <a:solidFill>
                  <a:schemeClr val="tx1">
                    <a:lumMod val="50000"/>
                  </a:schemeClr>
                </a:solidFill>
                <a:latin typeface="Franklin Gothic Book" panose="020B0503020102020204" pitchFamily="34" charset="0"/>
              </a:rPr>
              <a:t>a communiqué avec environ 12 000 vétérans qui recevaient l’allocation pour incidence sur la carrière avant le 1</a:t>
            </a:r>
            <a:r>
              <a:rPr lang="fr-CA" sz="2200" baseline="30000" dirty="0" smtClean="0">
                <a:solidFill>
                  <a:schemeClr val="tx1">
                    <a:lumMod val="50000"/>
                  </a:schemeClr>
                </a:solidFill>
                <a:latin typeface="Franklin Gothic Book" panose="020B0503020102020204" pitchFamily="34" charset="0"/>
              </a:rPr>
              <a:t>er</a:t>
            </a:r>
            <a:r>
              <a:rPr lang="fr-CA" sz="2200" dirty="0" smtClean="0">
                <a:solidFill>
                  <a:schemeClr val="tx1">
                    <a:lumMod val="50000"/>
                  </a:schemeClr>
                </a:solidFill>
                <a:latin typeface="Franklin Gothic Book" panose="020B0503020102020204" pitchFamily="34" charset="0"/>
              </a:rPr>
              <a:t> avril 2019 pour leur expliquer le changement apporté à l’indemnité supplémentaire pour souffrance et douleur (ISSD).</a:t>
            </a:r>
          </a:p>
          <a:p>
            <a:pPr>
              <a:lnSpc>
                <a:spcPct val="100000"/>
              </a:lnSpc>
              <a:spcBef>
                <a:spcPts val="0"/>
              </a:spcBef>
            </a:pPr>
            <a:endParaRPr lang="en-US" sz="2200" dirty="0" smtClean="0">
              <a:solidFill>
                <a:schemeClr val="tx1">
                  <a:lumMod val="50000"/>
                </a:schemeClr>
              </a:solidFill>
              <a:latin typeface="Franklin Gothic Book" panose="020B0503020102020204" pitchFamily="34" charset="0"/>
            </a:endParaRPr>
          </a:p>
          <a:p>
            <a:pPr>
              <a:lnSpc>
                <a:spcPct val="100000"/>
              </a:lnSpc>
              <a:spcBef>
                <a:spcPts val="0"/>
              </a:spcBef>
            </a:pPr>
            <a:r>
              <a:rPr lang="fr-CA" sz="2200" dirty="0" smtClean="0">
                <a:solidFill>
                  <a:schemeClr val="tx1">
                    <a:lumMod val="50000"/>
                  </a:schemeClr>
                </a:solidFill>
                <a:latin typeface="Franklin Gothic Book" panose="020B0503020102020204" pitchFamily="34" charset="0"/>
              </a:rPr>
              <a:t>Unité de la DCG (Winnipeg, au Manitoba) : a examiné les décisions actuelles concernant la diminution de la capacité de gain (DCG) afin de confirmer le lien entre le service et l’admissibilité et l’élément de progression de carrière de la prestation de remplacement du revenu. À partir de maintenant, cette unité prend toutes les décisions sur la DCG</a:t>
            </a:r>
            <a:r>
              <a:rPr lang="fr-FR" sz="2200" dirty="0" smtClean="0">
                <a:solidFill>
                  <a:schemeClr val="tx1">
                    <a:lumMod val="50000"/>
                  </a:schemeClr>
                </a:solidFill>
                <a:latin typeface="Franklin Gothic Book" panose="020B0503020102020204" pitchFamily="34" charset="0"/>
              </a:rPr>
              <a:t>.</a:t>
            </a:r>
            <a:endParaRPr lang="fr-CA" sz="2200" dirty="0" smtClean="0">
              <a:solidFill>
                <a:schemeClr val="tx1">
                  <a:lumMod val="50000"/>
                </a:schemeClr>
              </a:solidFill>
              <a:latin typeface="Franklin Gothic Book" panose="020B0503020102020204" pitchFamily="34" charset="0"/>
            </a:endParaRPr>
          </a:p>
          <a:p>
            <a:pPr>
              <a:lnSpc>
                <a:spcPct val="100000"/>
              </a:lnSpc>
              <a:spcBef>
                <a:spcPts val="0"/>
              </a:spcBef>
            </a:pPr>
            <a:endParaRPr lang="en-US" sz="2200" dirty="0" smtClean="0">
              <a:solidFill>
                <a:schemeClr val="tx1">
                  <a:lumMod val="50000"/>
                </a:schemeClr>
              </a:solidFill>
              <a:latin typeface="Franklin Gothic Book" panose="020B0503020102020204" pitchFamily="34" charset="0"/>
            </a:endParaRPr>
          </a:p>
          <a:p>
            <a:pPr>
              <a:lnSpc>
                <a:spcPct val="100000"/>
              </a:lnSpc>
              <a:spcBef>
                <a:spcPts val="0"/>
              </a:spcBef>
            </a:pPr>
            <a:r>
              <a:rPr lang="fr-CA" sz="2200" dirty="0" smtClean="0">
                <a:solidFill>
                  <a:schemeClr val="tx1">
                    <a:lumMod val="50000"/>
                  </a:schemeClr>
                </a:solidFill>
                <a:latin typeface="Franklin Gothic Book" panose="020B0503020102020204" pitchFamily="34" charset="0"/>
              </a:rPr>
              <a:t>Unité de soutien des prestations financières : explique aux clients les calculs complexes des prestations de remplacement de revenu.</a:t>
            </a:r>
          </a:p>
          <a:p>
            <a:pPr marL="0" indent="0">
              <a:lnSpc>
                <a:spcPct val="100000"/>
              </a:lnSpc>
              <a:spcBef>
                <a:spcPts val="0"/>
              </a:spcBef>
              <a:buNone/>
            </a:pPr>
            <a:endParaRPr lang="fr-CA" sz="2200" dirty="0" smtClean="0">
              <a:solidFill>
                <a:schemeClr val="tx1">
                  <a:lumMod val="50000"/>
                </a:schemeClr>
              </a:solidFill>
              <a:latin typeface="Franklin Gothic Book" panose="020B0503020102020204" pitchFamily="34" charset="0"/>
            </a:endParaRPr>
          </a:p>
          <a:p>
            <a:pPr marL="0" indent="0">
              <a:lnSpc>
                <a:spcPct val="100000"/>
              </a:lnSpc>
              <a:spcBef>
                <a:spcPts val="0"/>
              </a:spcBef>
              <a:buNone/>
            </a:pPr>
            <a:r>
              <a:rPr lang="fr-CA" sz="2200" dirty="0" smtClean="0">
                <a:solidFill>
                  <a:schemeClr val="tx1">
                    <a:lumMod val="50000"/>
                  </a:schemeClr>
                </a:solidFill>
                <a:latin typeface="Franklin Gothic Book" panose="020B0503020102020204" pitchFamily="34" charset="0"/>
              </a:rPr>
              <a:t>Parmi les autres initiatives initiales, mentionnons le préavis sur le montant mensuel supplémentaire et les mesures transitoires des FAC.</a:t>
            </a:r>
            <a:endParaRPr lang="fr-CA" sz="2200" dirty="0">
              <a:solidFill>
                <a:schemeClr val="tx1">
                  <a:lumMod val="50000"/>
                </a:schemeClr>
              </a:solidFill>
              <a:latin typeface="Franklin Gothic Book" panose="020B0503020102020204" pitchFamily="34" charset="0"/>
            </a:endParaRPr>
          </a:p>
        </p:txBody>
      </p:sp>
    </p:spTree>
    <p:extLst>
      <p:ext uri="{BB962C8B-B14F-4D97-AF65-F5344CB8AC3E}">
        <p14:creationId xmlns:p14="http://schemas.microsoft.com/office/powerpoint/2010/main" val="19493716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51275975-6B34-4AE6-A730-5332342C5EA3}" type="slidenum">
              <a:rPr lang="en-US" smtClean="0">
                <a:solidFill>
                  <a:srgbClr val="3E3E3E">
                    <a:tint val="75000"/>
                  </a:srgbClr>
                </a:solidFill>
              </a:rPr>
              <a:pPr/>
              <a:t>13</a:t>
            </a:fld>
            <a:endParaRPr lang="en-US">
              <a:solidFill>
                <a:srgbClr val="3E3E3E">
                  <a:tint val="75000"/>
                </a:srgbClr>
              </a:solidFill>
            </a:endParaRPr>
          </a:p>
        </p:txBody>
      </p:sp>
      <p:sp>
        <p:nvSpPr>
          <p:cNvPr id="3" name="Rectangle 2"/>
          <p:cNvSpPr/>
          <p:nvPr>
            <p:custDataLst>
              <p:tags r:id="rId2"/>
            </p:custDataLst>
          </p:nvPr>
        </p:nvSpPr>
        <p:spPr>
          <a:xfrm>
            <a:off x="618565" y="1675651"/>
            <a:ext cx="10972800" cy="5170646"/>
          </a:xfrm>
          <a:prstGeom prst="rect">
            <a:avLst/>
          </a:prstGeom>
        </p:spPr>
        <p:txBody>
          <a:bodyPr wrap="square">
            <a:spAutoFit/>
          </a:bodyPr>
          <a:lstStyle/>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Le premier mois d’activité de Pension </a:t>
            </a:r>
            <a:r>
              <a:rPr lang="fr-CA" sz="2200" dirty="0">
                <a:latin typeface="Franklin Gothic Book" panose="020B0503020102020204" pitchFamily="34" charset="0"/>
                <a:ea typeface="Calibri" panose="020F0502020204030204" pitchFamily="34" charset="0"/>
                <a:cs typeface="Times New Roman" panose="02020603050405020304" pitchFamily="18" charset="0"/>
              </a:rPr>
              <a:t>à vie </a:t>
            </a:r>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s’est très bien passé. Nous continuons de déceler, de classer par ordre de priorité et de résoudre les problèmes au fur et à mesure qu’ils surviennent. </a:t>
            </a:r>
          </a:p>
          <a:p>
            <a:endParaRPr lang="fr-CA" sz="2200" dirty="0" smtClean="0">
              <a:latin typeface="Franklin Gothic Book" panose="020B0503020102020204" pitchFamily="34" charset="0"/>
              <a:ea typeface="Calibri" panose="020F0502020204030204" pitchFamily="34" charset="0"/>
              <a:cs typeface="Times New Roman" panose="02020603050405020304" pitchFamily="18" charset="0"/>
            </a:endParaRP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Nous avons formé et habilité les employés et nous les avons affectés à des équipes multidisciplinaires spécialisées (une approche conforme à la gestion de projet AGILE).</a:t>
            </a:r>
          </a:p>
          <a:p>
            <a:endParaRPr lang="fr-CA" sz="2200" dirty="0" smtClean="0">
              <a:latin typeface="Franklin Gothic Book" panose="020B0503020102020204" pitchFamily="34" charset="0"/>
              <a:ea typeface="Calibri" panose="020F0502020204030204" pitchFamily="34" charset="0"/>
              <a:cs typeface="Times New Roman" panose="02020603050405020304" pitchFamily="18" charset="0"/>
            </a:endParaRP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La rétroaction des vétérans dans les médias sociaux va de </a:t>
            </a:r>
            <a:r>
              <a:rPr lang="fr-CA" sz="2200" dirty="0">
                <a:latin typeface="Franklin Gothic Book" panose="020B0503020102020204" pitchFamily="34" charset="0"/>
                <a:ea typeface="Calibri" panose="020F0502020204030204" pitchFamily="34" charset="0"/>
                <a:cs typeface="Times New Roman" panose="02020603050405020304" pitchFamily="18" charset="0"/>
              </a:rPr>
              <a:t>n</a:t>
            </a:r>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eutre à favorable.</a:t>
            </a: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 </a:t>
            </a: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Le projet a favorisé une culture de l’innovation très positive dont nous tirons parti pour des projets à venir. </a:t>
            </a:r>
          </a:p>
          <a:p>
            <a:endParaRPr lang="fr-CA" sz="2200" dirty="0" smtClean="0">
              <a:latin typeface="Franklin Gothic Book" panose="020B0503020102020204" pitchFamily="34" charset="0"/>
              <a:ea typeface="Calibri" panose="020F0502020204030204" pitchFamily="34" charset="0"/>
              <a:cs typeface="Times New Roman" panose="02020603050405020304" pitchFamily="18" charset="0"/>
            </a:endParaRP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La Pension à vie demeure l’un des plus grands projets jamais entrepris par ACC. Sa mise en œuvre a été réalisée </a:t>
            </a:r>
            <a:r>
              <a:rPr lang="fr-CA" sz="2200" i="1" dirty="0" smtClean="0">
                <a:latin typeface="Franklin Gothic Book" panose="020B0503020102020204" pitchFamily="34" charset="0"/>
                <a:ea typeface="Calibri" panose="020F0502020204030204" pitchFamily="34" charset="0"/>
                <a:cs typeface="Times New Roman" panose="02020603050405020304" pitchFamily="18" charset="0"/>
              </a:rPr>
              <a:t>en moins de 15 mois</a:t>
            </a:r>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 depuis l’annonce initiale jusqu’à la mise en œuvre</a:t>
            </a:r>
            <a:r>
              <a:rPr lang="en-US" sz="2200" dirty="0" smtClean="0">
                <a:latin typeface="Franklin Gothic Book" panose="020B0503020102020204" pitchFamily="34" charset="0"/>
                <a:ea typeface="Calibri" panose="020F0502020204030204" pitchFamily="34" charset="0"/>
                <a:cs typeface="Times New Roman" panose="02020603050405020304" pitchFamily="18" charset="0"/>
              </a:rPr>
              <a:t>. </a:t>
            </a:r>
            <a:endParaRPr lang="en-US" sz="2200" dirty="0">
              <a:latin typeface="Franklin Gothic Book" panose="020B0503020102020204" pitchFamily="34" charset="0"/>
            </a:endParaRPr>
          </a:p>
        </p:txBody>
      </p:sp>
      <p:sp>
        <p:nvSpPr>
          <p:cNvPr id="4" name="Rectangle 3"/>
          <p:cNvSpPr/>
          <p:nvPr>
            <p:custDataLst>
              <p:tags r:id="rId3"/>
            </p:custDataLst>
          </p:nvPr>
        </p:nvSpPr>
        <p:spPr>
          <a:xfrm>
            <a:off x="2852372" y="965270"/>
            <a:ext cx="7887352" cy="523220"/>
          </a:xfrm>
          <a:prstGeom prst="rect">
            <a:avLst/>
          </a:prstGeom>
        </p:spPr>
        <p:txBody>
          <a:bodyPr wrap="none">
            <a:spAutoFit/>
          </a:bodyPr>
          <a:lstStyle/>
          <a:p>
            <a:r>
              <a:rPr lang="fr-CA" sz="2800" b="1" dirty="0">
                <a:latin typeface="Franklin Gothic Book" panose="020B0503020102020204" pitchFamily="34" charset="0"/>
              </a:rPr>
              <a:t>Où en sommes-nous rendus dans la Pension à vie</a:t>
            </a:r>
            <a:r>
              <a:rPr lang="fr-CA" sz="2800" b="1" dirty="0" smtClean="0">
                <a:solidFill>
                  <a:sysClr val="windowText" lastClr="000000"/>
                </a:solidFill>
                <a:latin typeface="Franklin Gothic Medium" panose="020B0603020102020204" pitchFamily="34" charset="0"/>
              </a:rPr>
              <a:t>?</a:t>
            </a:r>
            <a:endParaRPr lang="fr-CA" sz="2800" b="1" dirty="0"/>
          </a:p>
        </p:txBody>
      </p:sp>
    </p:spTree>
    <p:extLst>
      <p:ext uri="{BB962C8B-B14F-4D97-AF65-F5344CB8AC3E}">
        <p14:creationId xmlns:p14="http://schemas.microsoft.com/office/powerpoint/2010/main" val="23497024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51275975-6B34-4AE6-A730-5332342C5EA3}" type="slidenum">
              <a:rPr lang="en-US" smtClean="0">
                <a:solidFill>
                  <a:srgbClr val="3E3E3E">
                    <a:tint val="75000"/>
                  </a:srgbClr>
                </a:solidFill>
              </a:rPr>
              <a:pPr/>
              <a:t>14</a:t>
            </a:fld>
            <a:endParaRPr lang="en-US" dirty="0">
              <a:solidFill>
                <a:srgbClr val="3E3E3E">
                  <a:tint val="75000"/>
                </a:srgbClr>
              </a:solidFill>
            </a:endParaRPr>
          </a:p>
        </p:txBody>
      </p:sp>
      <p:sp>
        <p:nvSpPr>
          <p:cNvPr id="8" name="TextBox 7"/>
          <p:cNvSpPr txBox="1"/>
          <p:nvPr>
            <p:custDataLst>
              <p:tags r:id="rId2"/>
            </p:custDataLst>
          </p:nvPr>
        </p:nvSpPr>
        <p:spPr>
          <a:xfrm>
            <a:off x="4473145" y="3053163"/>
            <a:ext cx="4876128" cy="923330"/>
          </a:xfrm>
          <a:prstGeom prst="rect">
            <a:avLst/>
          </a:prstGeom>
          <a:noFill/>
        </p:spPr>
        <p:txBody>
          <a:bodyPr wrap="square" rtlCol="0">
            <a:spAutoFit/>
          </a:bodyPr>
          <a:lstStyle/>
          <a:p>
            <a:r>
              <a:rPr lang="fr-CA" sz="5400" dirty="0" smtClean="0">
                <a:latin typeface="Franklin Gothic Medium" panose="020B0603020102020204" pitchFamily="34" charset="0"/>
              </a:rPr>
              <a:t>Des questions?</a:t>
            </a:r>
          </a:p>
        </p:txBody>
      </p:sp>
    </p:spTree>
    <p:extLst>
      <p:ext uri="{BB962C8B-B14F-4D97-AF65-F5344CB8AC3E}">
        <p14:creationId xmlns:p14="http://schemas.microsoft.com/office/powerpoint/2010/main" val="11124901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custDataLst>
              <p:tags r:id="rId1"/>
            </p:custDataLst>
          </p:nvPr>
        </p:nvSpPr>
        <p:spPr/>
        <p:txBody>
          <a:bodyPr/>
          <a:lstStyle/>
          <a:p>
            <a:fld id="{51275975-6B34-4AE6-A730-5332342C5EA3}" type="slidenum">
              <a:rPr lang="en-US" smtClean="0">
                <a:solidFill>
                  <a:srgbClr val="3E3E3E">
                    <a:tint val="75000"/>
                  </a:srgbClr>
                </a:solidFill>
              </a:rPr>
              <a:pPr/>
              <a:t>2</a:t>
            </a:fld>
            <a:endParaRPr lang="en-US" dirty="0">
              <a:solidFill>
                <a:srgbClr val="3E3E3E">
                  <a:tint val="75000"/>
                </a:srgbClr>
              </a:solidFill>
            </a:endParaRPr>
          </a:p>
        </p:txBody>
      </p:sp>
      <p:sp>
        <p:nvSpPr>
          <p:cNvPr id="4" name="Rectangle 3"/>
          <p:cNvSpPr/>
          <p:nvPr>
            <p:custDataLst>
              <p:tags r:id="rId2"/>
            </p:custDataLst>
          </p:nvPr>
        </p:nvSpPr>
        <p:spPr>
          <a:xfrm>
            <a:off x="614082" y="1619308"/>
            <a:ext cx="9287563" cy="3647152"/>
          </a:xfrm>
          <a:prstGeom prst="rect">
            <a:avLst/>
          </a:prstGeom>
        </p:spPr>
        <p:txBody>
          <a:bodyPr wrap="square">
            <a:spAutoFit/>
          </a:bodyPr>
          <a:lstStyle/>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Résultats</a:t>
            </a:r>
          </a:p>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Aperçu des avantages</a:t>
            </a:r>
          </a:p>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Priorités et exigences du système au 1</a:t>
            </a:r>
            <a:r>
              <a:rPr lang="fr-CA" sz="2200" baseline="30000" dirty="0" smtClean="0">
                <a:latin typeface="Franklin Gothic Book" panose="020B0503020102020204" pitchFamily="34" charset="0"/>
              </a:rPr>
              <a:t>er</a:t>
            </a:r>
            <a:r>
              <a:rPr lang="fr-CA" sz="2200" dirty="0" smtClean="0">
                <a:latin typeface="Franklin Gothic Book" panose="020B0503020102020204" pitchFamily="34" charset="0"/>
              </a:rPr>
              <a:t> avril 2019</a:t>
            </a:r>
          </a:p>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Améliorations du service</a:t>
            </a:r>
          </a:p>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Création d’un environnement favorable au succès</a:t>
            </a:r>
          </a:p>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Où en sommes-nous rendus dans la Pension à vie</a:t>
            </a:r>
            <a:r>
              <a:rPr lang="en-CA" sz="2200" dirty="0" smtClean="0">
                <a:latin typeface="Franklin Gothic Book" panose="020B0503020102020204" pitchFamily="34" charset="0"/>
              </a:rPr>
              <a:t>?</a:t>
            </a:r>
            <a:endParaRPr lang="en-US" sz="2200" dirty="0">
              <a:latin typeface="Franklin Gothic Book" panose="020B0503020102020204" pitchFamily="34" charset="0"/>
            </a:endParaRPr>
          </a:p>
          <a:p>
            <a:pPr marL="285750" indent="-285750">
              <a:lnSpc>
                <a:spcPct val="150000"/>
              </a:lnSpc>
              <a:buFont typeface="Arial" panose="020B0604020202020204" pitchFamily="34" charset="0"/>
              <a:buChar char="•"/>
            </a:pPr>
            <a:r>
              <a:rPr lang="fr-CA" sz="2200" dirty="0" smtClean="0">
                <a:latin typeface="Franklin Gothic Book" panose="020B0503020102020204" pitchFamily="34" charset="0"/>
              </a:rPr>
              <a:t>Points de discussion</a:t>
            </a:r>
            <a:endParaRPr lang="fr-CA" sz="2200" dirty="0">
              <a:latin typeface="Franklin Gothic Book" panose="020B0503020102020204" pitchFamily="34" charset="0"/>
            </a:endParaRPr>
          </a:p>
        </p:txBody>
      </p:sp>
      <p:sp>
        <p:nvSpPr>
          <p:cNvPr id="5" name="Rectangle 4"/>
          <p:cNvSpPr/>
          <p:nvPr>
            <p:custDataLst>
              <p:tags r:id="rId3"/>
            </p:custDataLst>
          </p:nvPr>
        </p:nvSpPr>
        <p:spPr>
          <a:xfrm>
            <a:off x="5451204" y="908242"/>
            <a:ext cx="1261884" cy="523220"/>
          </a:xfrm>
          <a:prstGeom prst="rect">
            <a:avLst/>
          </a:prstGeom>
        </p:spPr>
        <p:txBody>
          <a:bodyPr wrap="none">
            <a:spAutoFit/>
          </a:bodyPr>
          <a:lstStyle/>
          <a:p>
            <a:r>
              <a:rPr lang="fr-CA" sz="2800" dirty="0" smtClean="0">
                <a:solidFill>
                  <a:srgbClr val="000000"/>
                </a:solidFill>
                <a:latin typeface="Franklin Gothic Medium" panose="020B0603020102020204" pitchFamily="34" charset="0"/>
              </a:rPr>
              <a:t>Aperçu</a:t>
            </a:r>
            <a:endParaRPr lang="fr-CA" sz="2800" dirty="0">
              <a:solidFill>
                <a:srgbClr val="000000"/>
              </a:solidFill>
              <a:latin typeface="Franklin Gothic Medium" panose="020B0603020102020204" pitchFamily="34" charset="0"/>
            </a:endParaRPr>
          </a:p>
        </p:txBody>
      </p:sp>
    </p:spTree>
    <p:extLst>
      <p:ext uri="{BB962C8B-B14F-4D97-AF65-F5344CB8AC3E}">
        <p14:creationId xmlns:p14="http://schemas.microsoft.com/office/powerpoint/2010/main" val="21686048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2F140607-3A77-4717-AAEB-155141477696}" type="slidenum">
              <a:rPr lang="en-US" smtClean="0"/>
              <a:t>3</a:t>
            </a:fld>
            <a:endParaRPr lang="en-US" dirty="0"/>
          </a:p>
        </p:txBody>
      </p:sp>
      <p:sp>
        <p:nvSpPr>
          <p:cNvPr id="3" name="Rectangle 2"/>
          <p:cNvSpPr/>
          <p:nvPr>
            <p:custDataLst>
              <p:tags r:id="rId2"/>
            </p:custDataLst>
          </p:nvPr>
        </p:nvSpPr>
        <p:spPr>
          <a:xfrm>
            <a:off x="4438837" y="917572"/>
            <a:ext cx="4362092" cy="523220"/>
          </a:xfrm>
          <a:prstGeom prst="rect">
            <a:avLst/>
          </a:prstGeom>
        </p:spPr>
        <p:txBody>
          <a:bodyPr wrap="none">
            <a:spAutoFit/>
          </a:bodyPr>
          <a:lstStyle/>
          <a:p>
            <a:r>
              <a:rPr lang="fr-CA" sz="2800" dirty="0" smtClean="0">
                <a:solidFill>
                  <a:srgbClr val="000000"/>
                </a:solidFill>
                <a:latin typeface="Franklin Gothic Medium" panose="020B0603020102020204" pitchFamily="34" charset="0"/>
              </a:rPr>
              <a:t>Résultats pour les vétérans</a:t>
            </a:r>
            <a:endParaRPr lang="fr-CA" sz="2800" dirty="0">
              <a:solidFill>
                <a:srgbClr val="000000"/>
              </a:solidFill>
              <a:latin typeface="Franklin Gothic Medium" panose="020B0603020102020204" pitchFamily="34" charset="0"/>
            </a:endParaRPr>
          </a:p>
        </p:txBody>
      </p:sp>
      <p:sp>
        <p:nvSpPr>
          <p:cNvPr id="5" name="Rectangle 4"/>
          <p:cNvSpPr/>
          <p:nvPr>
            <p:custDataLst>
              <p:tags r:id="rId3"/>
            </p:custDataLst>
          </p:nvPr>
        </p:nvSpPr>
        <p:spPr>
          <a:xfrm>
            <a:off x="618565" y="1615982"/>
            <a:ext cx="10945906" cy="4462760"/>
          </a:xfrm>
          <a:prstGeom prst="rect">
            <a:avLst/>
          </a:prstGeom>
        </p:spPr>
        <p:txBody>
          <a:bodyPr wrap="square">
            <a:spAutoFit/>
          </a:bodyPr>
          <a:lstStyle/>
          <a:p>
            <a:pPr>
              <a:spcBef>
                <a:spcPts val="0"/>
              </a:spcBef>
              <a:spcAft>
                <a:spcPts val="600"/>
              </a:spcAft>
              <a:defRPr/>
            </a:pPr>
            <a:r>
              <a:rPr lang="fr-CA" sz="2400" dirty="0" smtClean="0"/>
              <a:t>Possibilité d’améliorer le bien-être général grâce à une série de programmes et d’avantages visant à améliorer le bien-être de manière globale grâce à des options telles que la réadaptation, l’éducation et le soutien transitoire</a:t>
            </a:r>
            <a:endParaRPr lang="fr-CA" sz="2200" dirty="0" smtClean="0">
              <a:solidFill>
                <a:schemeClr val="tx1">
                  <a:lumMod val="50000"/>
                </a:schemeClr>
              </a:solidFill>
              <a:latin typeface="Franklin Gothic Book" panose="020B0503020102020204" pitchFamily="34" charset="0"/>
            </a:endParaRPr>
          </a:p>
          <a:p>
            <a:pPr>
              <a:spcBef>
                <a:spcPts val="0"/>
              </a:spcBef>
              <a:spcAft>
                <a:spcPts val="600"/>
              </a:spcAft>
              <a:defRPr/>
            </a:pPr>
            <a:r>
              <a:rPr lang="fr-CA" sz="2400" dirty="0" smtClean="0"/>
              <a:t>Donner des choix aux vétérans et aux membres des Forces armées canadiennes qui sont aux prises avec une blessure ou une maladie liée à leur service pour qu’ils puissent choisir la forme d’indemnisation qui convient le mieux, pour eux et pour leur </a:t>
            </a:r>
            <a:r>
              <a:rPr lang="fr-FR" sz="2400" dirty="0" smtClean="0"/>
              <a:t>famille</a:t>
            </a:r>
            <a:endParaRPr lang="fr-CA" sz="2200" dirty="0" smtClean="0">
              <a:solidFill>
                <a:schemeClr val="tx1">
                  <a:lumMod val="50000"/>
                </a:schemeClr>
              </a:solidFill>
              <a:latin typeface="Franklin Gothic Book" panose="020B0503020102020204" pitchFamily="34" charset="0"/>
            </a:endParaRPr>
          </a:p>
          <a:p>
            <a:pPr>
              <a:spcBef>
                <a:spcPts val="0"/>
              </a:spcBef>
              <a:spcAft>
                <a:spcPts val="600"/>
              </a:spcAft>
              <a:defRPr/>
            </a:pPr>
            <a:r>
              <a:rPr lang="fr-CA" sz="2400" dirty="0" smtClean="0"/>
              <a:t>Assurer la sécurité financière à vie des vétérans ayant un problème de santé lié à leur service dans les Forces armées canadiennes ainsi que de leur </a:t>
            </a:r>
            <a:r>
              <a:rPr lang="fr-FR" sz="2400" dirty="0" smtClean="0"/>
              <a:t>famille</a:t>
            </a:r>
            <a:endParaRPr lang="fr-CA" sz="2200" dirty="0" smtClean="0">
              <a:solidFill>
                <a:schemeClr val="tx1">
                  <a:lumMod val="50000"/>
                </a:schemeClr>
              </a:solidFill>
              <a:latin typeface="Franklin Gothic Book" panose="020B0503020102020204" pitchFamily="34" charset="0"/>
            </a:endParaRPr>
          </a:p>
          <a:p>
            <a:pPr>
              <a:spcBef>
                <a:spcPts val="0"/>
              </a:spcBef>
              <a:spcAft>
                <a:spcPts val="600"/>
              </a:spcAft>
              <a:defRPr/>
            </a:pPr>
            <a:r>
              <a:rPr lang="fr-FR" sz="2400" dirty="0"/>
              <a:t>Sécurité financière accrue pour les conjoints survivants et les enfants à </a:t>
            </a:r>
            <a:r>
              <a:rPr lang="fr-FR" sz="2400" dirty="0" smtClean="0"/>
              <a:t>charge</a:t>
            </a:r>
            <a:endParaRPr lang="fr-CA" sz="2200" dirty="0" smtClean="0">
              <a:solidFill>
                <a:schemeClr val="tx1">
                  <a:lumMod val="50000"/>
                </a:schemeClr>
              </a:solidFill>
              <a:latin typeface="Franklin Gothic Book" panose="020B0503020102020204" pitchFamily="34" charset="0"/>
            </a:endParaRPr>
          </a:p>
          <a:p>
            <a:pPr>
              <a:spcBef>
                <a:spcPts val="0"/>
              </a:spcBef>
              <a:spcAft>
                <a:spcPts val="600"/>
              </a:spcAft>
              <a:defRPr/>
            </a:pPr>
            <a:r>
              <a:rPr lang="fr-CA" sz="2400" dirty="0" smtClean="0"/>
              <a:t>Rationalisation et simplification de l’indemnisation et de l’administration</a:t>
            </a:r>
            <a:endParaRPr lang="fr-CA" sz="2200" dirty="0">
              <a:solidFill>
                <a:schemeClr val="tx1">
                  <a:lumMod val="50000"/>
                </a:schemeClr>
              </a:solidFill>
              <a:latin typeface="Franklin Gothic Book" panose="020B0503020102020204" pitchFamily="34" charset="0"/>
            </a:endParaRPr>
          </a:p>
        </p:txBody>
      </p:sp>
    </p:spTree>
    <p:extLst>
      <p:ext uri="{BB962C8B-B14F-4D97-AF65-F5344CB8AC3E}">
        <p14:creationId xmlns:p14="http://schemas.microsoft.com/office/powerpoint/2010/main" val="24100827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51275975-6B34-4AE6-A730-5332342C5EA3}" type="slidenum">
              <a:rPr lang="en-US" smtClean="0">
                <a:solidFill>
                  <a:srgbClr val="3E3E3E">
                    <a:tint val="75000"/>
                  </a:srgbClr>
                </a:solidFill>
              </a:rPr>
              <a:pPr/>
              <a:t>4</a:t>
            </a:fld>
            <a:endParaRPr lang="en-US" dirty="0">
              <a:solidFill>
                <a:srgbClr val="3E3E3E">
                  <a:tint val="75000"/>
                </a:srgbClr>
              </a:solidFill>
            </a:endParaRPr>
          </a:p>
        </p:txBody>
      </p:sp>
      <p:sp>
        <p:nvSpPr>
          <p:cNvPr id="3" name="Rectangle 2"/>
          <p:cNvSpPr/>
          <p:nvPr>
            <p:custDataLst>
              <p:tags r:id="rId2"/>
            </p:custDataLst>
          </p:nvPr>
        </p:nvSpPr>
        <p:spPr>
          <a:xfrm>
            <a:off x="609235" y="1850472"/>
            <a:ext cx="10999693" cy="3139321"/>
          </a:xfrm>
          <a:prstGeom prst="rect">
            <a:avLst/>
          </a:prstGeom>
        </p:spPr>
        <p:txBody>
          <a:bodyPr wrap="square">
            <a:spAutoFit/>
          </a:bodyPr>
          <a:lstStyle/>
          <a:p>
            <a:r>
              <a:rPr lang="fr-FR" sz="2200" dirty="0">
                <a:latin typeface="Franklin Gothic Book" panose="020B0503020102020204" pitchFamily="34" charset="0"/>
                <a:ea typeface="Calibri" panose="020F0502020204030204" pitchFamily="34" charset="0"/>
                <a:cs typeface="Times New Roman" panose="02020603050405020304" pitchFamily="18" charset="0"/>
              </a:rPr>
              <a:t>Transfert réussi et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sans faille de 80</a:t>
            </a:r>
            <a:r>
              <a:rPr lang="fr-FR" sz="2200" dirty="0" smtClean="0">
                <a:latin typeface="Arial" panose="020B0604020202020204" pitchFamily="34" charset="0"/>
                <a:ea typeface="Calibri" panose="020F0502020204030204" pitchFamily="34" charset="0"/>
                <a:cs typeface="Arial" panose="020B0604020202020204" pitchFamily="34" charset="0"/>
              </a:rPr>
              <a:t>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000 bénéficiaires de la série </a:t>
            </a:r>
            <a:r>
              <a:rPr lang="fr-FR" sz="2200" dirty="0">
                <a:latin typeface="Franklin Gothic Book" panose="020B0503020102020204" pitchFamily="34" charset="0"/>
                <a:ea typeface="Calibri" panose="020F0502020204030204" pitchFamily="34" charset="0"/>
                <a:cs typeface="Times New Roman" panose="02020603050405020304" pitchFamily="18" charset="0"/>
              </a:rPr>
              <a:t>complexe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actuelle de prestations financières </a:t>
            </a:r>
            <a:r>
              <a:rPr lang="fr-FR" sz="2200" dirty="0">
                <a:latin typeface="Franklin Gothic Book" panose="020B0503020102020204" pitchFamily="34" charset="0"/>
                <a:ea typeface="Calibri" panose="020F0502020204030204" pitchFamily="34" charset="0"/>
                <a:cs typeface="Times New Roman" panose="02020603050405020304" pitchFamily="18" charset="0"/>
              </a:rPr>
              <a:t>vers un nouveau modèle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intégré de </a:t>
            </a:r>
            <a:r>
              <a:rPr lang="fr-FR" sz="2200" dirty="0">
                <a:latin typeface="Franklin Gothic Book" panose="020B0503020102020204" pitchFamily="34" charset="0"/>
                <a:ea typeface="Calibri" panose="020F0502020204030204" pitchFamily="34" charset="0"/>
                <a:cs typeface="Times New Roman" panose="02020603050405020304" pitchFamily="18" charset="0"/>
              </a:rPr>
              <a:t>prestations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financières appelé </a:t>
            </a:r>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Pension à vie</a:t>
            </a:r>
          </a:p>
          <a:p>
            <a:endParaRPr lang="fr-CA" sz="2200" dirty="0" smtClean="0">
              <a:latin typeface="Franklin Gothic Book" panose="020B0503020102020204" pitchFamily="34" charset="0"/>
              <a:ea typeface="Calibri" panose="020F0502020204030204" pitchFamily="34" charset="0"/>
              <a:cs typeface="Times New Roman" panose="02020603050405020304" pitchFamily="18" charset="0"/>
            </a:endParaRP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Nouveau </a:t>
            </a:r>
            <a:r>
              <a:rPr lang="fr-CA" sz="2200" dirty="0">
                <a:latin typeface="Franklin Gothic Book" panose="020B0503020102020204" pitchFamily="34" charset="0"/>
                <a:ea typeface="Calibri" panose="020F0502020204030204" pitchFamily="34" charset="0"/>
                <a:cs typeface="Times New Roman" panose="02020603050405020304" pitchFamily="18" charset="0"/>
              </a:rPr>
              <a:t>processus </a:t>
            </a:r>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numérique de présentation d’une demande de bout en bout</a:t>
            </a:r>
          </a:p>
          <a:p>
            <a:r>
              <a:rPr lang="fr-CA" sz="2200" dirty="0" smtClean="0">
                <a:latin typeface="Franklin Gothic Book" panose="020B0503020102020204" pitchFamily="34" charset="0"/>
                <a:ea typeface="Calibri" panose="020F0502020204030204" pitchFamily="34" charset="0"/>
                <a:cs typeface="Times New Roman" panose="02020603050405020304" pitchFamily="18" charset="0"/>
              </a:rPr>
              <a:t> </a:t>
            </a:r>
          </a:p>
          <a:p>
            <a:r>
              <a:rPr lang="fr-FR" sz="2200" dirty="0">
                <a:latin typeface="Franklin Gothic Book" panose="020B0503020102020204" pitchFamily="34" charset="0"/>
                <a:ea typeface="Calibri" panose="020F0502020204030204" pitchFamily="34" charset="0"/>
                <a:cs typeface="Times New Roman" panose="02020603050405020304" pitchFamily="18" charset="0"/>
              </a:rPr>
              <a:t>Nouveaux processus conviviaux, communications internes et externes cohérentes,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en temps opportun </a:t>
            </a:r>
            <a:r>
              <a:rPr lang="fr-FR" sz="2200" dirty="0">
                <a:latin typeface="Franklin Gothic Book" panose="020B0503020102020204" pitchFamily="34" charset="0"/>
                <a:ea typeface="Calibri" panose="020F0502020204030204" pitchFamily="34" charset="0"/>
                <a:cs typeface="Times New Roman" panose="02020603050405020304" pitchFamily="18" charset="0"/>
              </a:rPr>
              <a:t>et en langage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clair, </a:t>
            </a:r>
            <a:r>
              <a:rPr lang="fr-FR" sz="2200" dirty="0">
                <a:latin typeface="Franklin Gothic Book" panose="020B0503020102020204" pitchFamily="34" charset="0"/>
                <a:ea typeface="Calibri" panose="020F0502020204030204" pitchFamily="34" charset="0"/>
                <a:cs typeface="Times New Roman" panose="02020603050405020304" pitchFamily="18" charset="0"/>
              </a:rPr>
              <a:t>adoption réussie des principes clés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d’AGILE </a:t>
            </a:r>
            <a:r>
              <a:rPr lang="fr-FR" sz="2200" dirty="0">
                <a:latin typeface="Franklin Gothic Book" panose="020B0503020102020204" pitchFamily="34" charset="0"/>
                <a:ea typeface="Calibri" panose="020F0502020204030204" pitchFamily="34" charset="0"/>
                <a:cs typeface="Times New Roman" panose="02020603050405020304" pitchFamily="18" charset="0"/>
              </a:rPr>
              <a:t>et </a:t>
            </a:r>
            <a:r>
              <a:rPr lang="fr-FR" sz="2200" dirty="0" smtClean="0">
                <a:latin typeface="Franklin Gothic Book" panose="020B0503020102020204" pitchFamily="34" charset="0"/>
                <a:ea typeface="Calibri" panose="020F0502020204030204" pitchFamily="34" charset="0"/>
                <a:cs typeface="Times New Roman" panose="02020603050405020304" pitchFamily="18" charset="0"/>
              </a:rPr>
              <a:t>de la stratégie du numérique d’abord</a:t>
            </a:r>
            <a:r>
              <a:rPr lang="en-US" sz="2200" dirty="0" smtClean="0">
                <a:latin typeface="Franklin Gothic Book" panose="020B0503020102020204" pitchFamily="34" charset="0"/>
                <a:ea typeface="Calibri" panose="020F0502020204030204" pitchFamily="34" charset="0"/>
                <a:cs typeface="Times New Roman" panose="02020603050405020304" pitchFamily="18" charset="0"/>
              </a:rPr>
              <a:t>.</a:t>
            </a:r>
            <a:endParaRPr lang="en-US" sz="2200" dirty="0">
              <a:latin typeface="Franklin Gothic Book" panose="020B0503020102020204" pitchFamily="34" charset="0"/>
              <a:ea typeface="Calibri" panose="020F0502020204030204" pitchFamily="34" charset="0"/>
              <a:cs typeface="Times New Roman" panose="02020603050405020304" pitchFamily="18" charset="0"/>
            </a:endParaRPr>
          </a:p>
        </p:txBody>
      </p:sp>
      <p:sp>
        <p:nvSpPr>
          <p:cNvPr id="4" name="Rectangle 3"/>
          <p:cNvSpPr/>
          <p:nvPr>
            <p:custDataLst>
              <p:tags r:id="rId3"/>
            </p:custDataLst>
          </p:nvPr>
        </p:nvSpPr>
        <p:spPr>
          <a:xfrm>
            <a:off x="2963508" y="908242"/>
            <a:ext cx="7514770" cy="523220"/>
          </a:xfrm>
          <a:prstGeom prst="rect">
            <a:avLst/>
          </a:prstGeom>
        </p:spPr>
        <p:txBody>
          <a:bodyPr wrap="square">
            <a:spAutoFit/>
          </a:bodyPr>
          <a:lstStyle/>
          <a:p>
            <a:r>
              <a:rPr lang="fr-CA" sz="2800" dirty="0">
                <a:solidFill>
                  <a:srgbClr val="000000"/>
                </a:solidFill>
                <a:latin typeface="Franklin Gothic Medium" panose="020B0603020102020204" pitchFamily="34" charset="0"/>
              </a:rPr>
              <a:t>Résultats pour </a:t>
            </a:r>
            <a:r>
              <a:rPr lang="fr-CA" sz="2800" dirty="0" smtClean="0">
                <a:solidFill>
                  <a:srgbClr val="000000"/>
                </a:solidFill>
                <a:latin typeface="Franklin Gothic Medium" panose="020B0603020102020204" pitchFamily="34" charset="0"/>
              </a:rPr>
              <a:t>Anciens Combattants Canada</a:t>
            </a:r>
            <a:endParaRPr lang="fr-CA" sz="2800" dirty="0">
              <a:solidFill>
                <a:srgbClr val="000000"/>
              </a:solidFill>
              <a:latin typeface="Franklin Gothic Medium" panose="020B0603020102020204" pitchFamily="34" charset="0"/>
            </a:endParaRPr>
          </a:p>
        </p:txBody>
      </p:sp>
    </p:spTree>
    <p:extLst>
      <p:ext uri="{BB962C8B-B14F-4D97-AF65-F5344CB8AC3E}">
        <p14:creationId xmlns:p14="http://schemas.microsoft.com/office/powerpoint/2010/main" val="12282262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057400" y="925513"/>
            <a:ext cx="8077200" cy="609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1pPr>
            <a:lvl2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2pPr>
            <a:lvl3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3pPr>
            <a:lvl4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4pPr>
            <a:lvl5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Lst>
              <a:defRPr>
                <a:solidFill>
                  <a:schemeClr val="tx1"/>
                </a:solidFill>
                <a:latin typeface="Arial" panose="020B0604020202020204" pitchFamily="34" charset="0"/>
                <a:ea typeface="Microsoft YaHei" panose="020B0503020204020204" pitchFamily="34" charset="-122"/>
              </a:defRPr>
            </a:lvl9pPr>
          </a:lstStyle>
          <a:p>
            <a:pPr algn="ctr" eaLnBrk="1">
              <a:buSzPct val="100000"/>
              <a:buFont typeface="Times New Roman" panose="02020603050405020304" pitchFamily="18" charset="0"/>
              <a:buNone/>
            </a:pPr>
            <a:r>
              <a:rPr lang="fr-CA" altLang="fr-FR" sz="3200">
                <a:solidFill>
                  <a:srgbClr val="000000"/>
                </a:solidFill>
                <a:latin typeface="Franklin Gothic Medium" panose="020B0603020102020204" pitchFamily="34" charset="0"/>
              </a:rPr>
              <a:t>Pension à vie – Aperçu des avantages</a:t>
            </a:r>
          </a:p>
        </p:txBody>
      </p:sp>
      <p:graphicFrame>
        <p:nvGraphicFramePr>
          <p:cNvPr id="5123" name="Group 3"/>
          <p:cNvGraphicFramePr>
            <a:graphicFrameLocks noGrp="1"/>
          </p:cNvGraphicFramePr>
          <p:nvPr/>
        </p:nvGraphicFramePr>
        <p:xfrm>
          <a:off x="488950" y="1452563"/>
          <a:ext cx="11214100" cy="4848841"/>
        </p:xfrm>
        <a:graphic>
          <a:graphicData uri="http://schemas.openxmlformats.org/drawingml/2006/table">
            <a:tbl>
              <a:tblPr/>
              <a:tblGrid>
                <a:gridCol w="2982912">
                  <a:extLst>
                    <a:ext uri="{9D8B030D-6E8A-4147-A177-3AD203B41FA5}">
                      <a16:colId xmlns:a16="http://schemas.microsoft.com/office/drawing/2014/main" val="20000"/>
                    </a:ext>
                  </a:extLst>
                </a:gridCol>
                <a:gridCol w="8231188">
                  <a:extLst>
                    <a:ext uri="{9D8B030D-6E8A-4147-A177-3AD203B41FA5}">
                      <a16:colId xmlns:a16="http://schemas.microsoft.com/office/drawing/2014/main" val="20001"/>
                    </a:ext>
                  </a:extLst>
                </a:gridCol>
              </a:tblGrid>
              <a:tr h="404382">
                <a:tc>
                  <a:txBody>
                    <a:bodyPr/>
                    <a:lstStyle/>
                    <a:p>
                      <a:pPr marL="0" marR="0" lvl="0" indent="0" algn="l" defTabSz="449263" rtl="0" eaLnBrk="1" fontAlgn="base" latinLnBrk="0" hangingPunct="0">
                        <a:lnSpc>
                          <a:spcPct val="83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2100" b="1" i="0" u="none" strike="noStrike" cap="none" normalizeH="0" baseline="0" noProof="0" dirty="0" smtClean="0">
                          <a:ln>
                            <a:noFill/>
                          </a:ln>
                          <a:solidFill>
                            <a:srgbClr val="FFFFFF"/>
                          </a:solidFill>
                          <a:effectLst/>
                          <a:latin typeface="Calibri" charset="0"/>
                          <a:ea typeface="Microsoft YaHei" charset="-122"/>
                        </a:rPr>
                        <a:t>Avantage</a:t>
                      </a:r>
                    </a:p>
                  </a:txBody>
                  <a:tcPr marT="91659"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38160" cap="flat" cmpd="sng" algn="ctr">
                      <a:solidFill>
                        <a:srgbClr val="FFFFFF"/>
                      </a:solidFill>
                      <a:prstDash val="solid"/>
                      <a:round/>
                      <a:headEnd type="none" w="med" len="med"/>
                      <a:tailEnd type="none" w="med" len="med"/>
                    </a:lnB>
                    <a:lnTlToBr>
                      <a:noFill/>
                    </a:lnTlToBr>
                    <a:lnBlToTr>
                      <a:noFill/>
                    </a:lnBlToTr>
                    <a:solidFill>
                      <a:srgbClr val="FFD966"/>
                    </a:solidFill>
                  </a:tcPr>
                </a:tc>
                <a:tc>
                  <a:txBody>
                    <a:bodyPr/>
                    <a:lstStyle/>
                    <a:p>
                      <a:pPr marL="0" marR="0" lvl="0" indent="0" algn="l" defTabSz="449263" rtl="0" eaLnBrk="1" fontAlgn="base" latinLnBrk="0" hangingPunct="0">
                        <a:lnSpc>
                          <a:spcPct val="83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2100" b="1" i="0" u="none" strike="noStrike" cap="none" normalizeH="0" baseline="0" noProof="0" smtClean="0">
                          <a:ln>
                            <a:noFill/>
                          </a:ln>
                          <a:solidFill>
                            <a:srgbClr val="FFFFFF"/>
                          </a:solidFill>
                          <a:effectLst/>
                          <a:latin typeface="Calibri" charset="0"/>
                          <a:ea typeface="Microsoft YaHei" charset="-122"/>
                        </a:rPr>
                        <a:t>Description</a:t>
                      </a:r>
                    </a:p>
                  </a:txBody>
                  <a:tcPr marT="91659"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38160" cap="flat" cmpd="sng" algn="ctr">
                      <a:solidFill>
                        <a:srgbClr val="FFFFFF"/>
                      </a:solidFill>
                      <a:prstDash val="solid"/>
                      <a:round/>
                      <a:headEnd type="none" w="med" len="med"/>
                      <a:tailEnd type="none" w="med" len="med"/>
                    </a:lnB>
                    <a:lnTlToBr>
                      <a:noFill/>
                    </a:lnTlToBr>
                    <a:lnBlToTr>
                      <a:noFill/>
                    </a:lnBlToTr>
                    <a:solidFill>
                      <a:srgbClr val="FFD966"/>
                    </a:solidFill>
                  </a:tcPr>
                </a:tc>
                <a:extLst>
                  <a:ext uri="{0D108BD9-81ED-4DB2-BD59-A6C34878D82A}">
                    <a16:rowId xmlns:a16="http://schemas.microsoft.com/office/drawing/2014/main" val="10000"/>
                  </a:ext>
                </a:extLst>
              </a:tr>
              <a:tr h="1206238">
                <a:tc>
                  <a:txBody>
                    <a:bodyPr/>
                    <a:lstStyle/>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1" i="0" u="none" strike="noStrike" cap="none" normalizeH="0" baseline="0" noProof="0" smtClean="0">
                          <a:ln>
                            <a:noFill/>
                          </a:ln>
                          <a:solidFill>
                            <a:srgbClr val="000000"/>
                          </a:solidFill>
                          <a:effectLst/>
                          <a:latin typeface="Franklin Gothic Book" pitchFamily="32" charset="0"/>
                          <a:ea typeface="Microsoft YaHei" charset="-122"/>
                        </a:rPr>
                        <a:t>Indemnité pour douleur et souffrance</a:t>
                      </a:r>
                    </a:p>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smtClean="0">
                          <a:ln>
                            <a:noFill/>
                          </a:ln>
                          <a:solidFill>
                            <a:srgbClr val="000000"/>
                          </a:solidFill>
                          <a:effectLst/>
                          <a:latin typeface="Franklin Gothic Book" pitchFamily="32" charset="0"/>
                          <a:ea typeface="Microsoft YaHei" charset="-122"/>
                        </a:rPr>
                        <a:t>(Avantage non financier –</a:t>
                      </a:r>
                    </a:p>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smtClean="0">
                          <a:ln>
                            <a:noFill/>
                          </a:ln>
                          <a:solidFill>
                            <a:srgbClr val="000000"/>
                          </a:solidFill>
                          <a:effectLst/>
                          <a:latin typeface="Franklin Gothic Book" pitchFamily="32" charset="0"/>
                          <a:ea typeface="Microsoft YaHei" charset="-122"/>
                        </a:rPr>
                        <a:t>non imposable)</a:t>
                      </a:r>
                    </a:p>
                  </a:txBody>
                  <a:tcPr marT="58925"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3816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D0CECE"/>
                    </a:solidFill>
                  </a:tcPr>
                </a:tc>
                <a:tc>
                  <a:txBody>
                    <a:bodyPr/>
                    <a:lstStyle/>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smtClean="0">
                          <a:ln>
                            <a:noFill/>
                          </a:ln>
                          <a:solidFill>
                            <a:srgbClr val="000000"/>
                          </a:solidFill>
                          <a:effectLst/>
                          <a:latin typeface="Franklin Gothic Book" pitchFamily="32" charset="0"/>
                          <a:ea typeface="Microsoft YaHei" charset="-122"/>
                        </a:rPr>
                        <a:t>Remplacement de l’indemnité d’invalidité par l’indemnité pour douleur et souffrance.</a:t>
                      </a:r>
                    </a:p>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smtClean="0">
                          <a:ln>
                            <a:noFill/>
                          </a:ln>
                          <a:solidFill>
                            <a:srgbClr val="000000"/>
                          </a:solidFill>
                          <a:effectLst/>
                          <a:latin typeface="Franklin Gothic Book" pitchFamily="32" charset="0"/>
                          <a:ea typeface="Microsoft YaHei" charset="-122"/>
                        </a:rPr>
                        <a:t>Montant maximal non imposable de 1 150 $ par mois, à vie.</a:t>
                      </a:r>
                    </a:p>
                  </a:txBody>
                  <a:tcPr marT="58925"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3816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D0CECE"/>
                    </a:solidFill>
                  </a:tcPr>
                </a:tc>
                <a:extLst>
                  <a:ext uri="{0D108BD9-81ED-4DB2-BD59-A6C34878D82A}">
                    <a16:rowId xmlns:a16="http://schemas.microsoft.com/office/drawing/2014/main" val="10001"/>
                  </a:ext>
                </a:extLst>
              </a:tr>
              <a:tr h="1206238">
                <a:tc>
                  <a:txBody>
                    <a:bodyPr/>
                    <a:lstStyle/>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1" i="0" u="none" strike="noStrike" cap="none" normalizeH="0" baseline="0" noProof="0" dirty="0" smtClean="0">
                          <a:ln>
                            <a:noFill/>
                          </a:ln>
                          <a:solidFill>
                            <a:srgbClr val="000000"/>
                          </a:solidFill>
                          <a:effectLst/>
                          <a:latin typeface="Franklin Gothic Book" pitchFamily="32" charset="0"/>
                          <a:ea typeface="Microsoft YaHei" charset="-122"/>
                        </a:rPr>
                        <a:t>Indemnité supplémentaire pour douleur et souffrance</a:t>
                      </a:r>
                    </a:p>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(Avantage non financier –</a:t>
                      </a:r>
                    </a:p>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non imposable)</a:t>
                      </a:r>
                    </a:p>
                  </a:txBody>
                  <a:tcPr marT="58925"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D0CECE"/>
                    </a:solidFill>
                  </a:tcPr>
                </a:tc>
                <a:tc>
                  <a:txBody>
                    <a:bodyPr/>
                    <a:lstStyle/>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smtClean="0">
                          <a:ln>
                            <a:noFill/>
                          </a:ln>
                          <a:solidFill>
                            <a:srgbClr val="000000"/>
                          </a:solidFill>
                          <a:effectLst/>
                          <a:latin typeface="Franklin Gothic Book" pitchFamily="32" charset="0"/>
                          <a:ea typeface="Microsoft YaHei" charset="-122"/>
                        </a:rPr>
                        <a:t>Nouvel avantage non financier qui reconnaît les déficiences graves et permanentes associées au service. </a:t>
                      </a:r>
                    </a:p>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smtClean="0">
                          <a:ln>
                            <a:noFill/>
                          </a:ln>
                          <a:solidFill>
                            <a:srgbClr val="000000"/>
                          </a:solidFill>
                          <a:effectLst/>
                          <a:latin typeface="Franklin Gothic Book" pitchFamily="32" charset="0"/>
                          <a:ea typeface="Microsoft YaHei" charset="-122"/>
                        </a:rPr>
                        <a:t>Trois niveaux : 500 $, 1 000 $ et 1 500 $; versements mensuels, non imposables; paiements à vie.</a:t>
                      </a:r>
                    </a:p>
                  </a:txBody>
                  <a:tcPr marT="58925"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D0CECE"/>
                    </a:solidFill>
                  </a:tcPr>
                </a:tc>
                <a:extLst>
                  <a:ext uri="{0D108BD9-81ED-4DB2-BD59-A6C34878D82A}">
                    <a16:rowId xmlns:a16="http://schemas.microsoft.com/office/drawing/2014/main" val="10002"/>
                  </a:ext>
                </a:extLst>
              </a:tr>
              <a:tr h="2031368">
                <a:tc>
                  <a:txBody>
                    <a:bodyPr/>
                    <a:lstStyle/>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1" i="0" u="none" strike="noStrike" cap="none" normalizeH="0" baseline="0" noProof="0" dirty="0" smtClean="0">
                          <a:ln>
                            <a:noFill/>
                          </a:ln>
                          <a:solidFill>
                            <a:srgbClr val="000000"/>
                          </a:solidFill>
                          <a:effectLst/>
                          <a:latin typeface="Franklin Gothic Book" pitchFamily="32" charset="0"/>
                          <a:ea typeface="Microsoft YaHei" charset="-122"/>
                        </a:rPr>
                        <a:t>Prestation de remplacement du revenu* </a:t>
                      </a:r>
                    </a:p>
                    <a:p>
                      <a:pPr marL="0" marR="0" lvl="0" indent="0" algn="l" defTabSz="449263" rtl="0" eaLnBrk="1" fontAlgn="base" latinLnBrk="0" hangingPunct="0">
                        <a:lnSpc>
                          <a:spcPct val="95000"/>
                        </a:lnSpc>
                        <a:spcBef>
                          <a:spcPct val="0"/>
                        </a:spcBef>
                        <a:spcAft>
                          <a:spcPct val="0"/>
                        </a:spcAft>
                        <a:buClrTx/>
                        <a:buSzPct val="100000"/>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(Avantage financier – imposable)</a:t>
                      </a:r>
                    </a:p>
                  </a:txBody>
                  <a:tcPr marT="58925"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D0CECE"/>
                    </a:solidFill>
                  </a:tcPr>
                </a:tc>
                <a:tc>
                  <a:txBody>
                    <a:bodyPr/>
                    <a:lstStyle/>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Regroupe six avantages en une seule prestation à 90 % de la solde avant la libération – indexée annuellement. </a:t>
                      </a:r>
                    </a:p>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Permet des gains admissibles de 20 000 $. </a:t>
                      </a:r>
                    </a:p>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Augmente les prestations de survivant de 50 % à 70 %.</a:t>
                      </a:r>
                    </a:p>
                    <a:p>
                      <a:pPr marL="285750" marR="0" lvl="0" indent="-284163" algn="l" defTabSz="449263" rtl="0" eaLnBrk="1" fontAlgn="base" latinLnBrk="0" hangingPunct="0">
                        <a:lnSpc>
                          <a:spcPct val="95000"/>
                        </a:lnSpc>
                        <a:spcBef>
                          <a:spcPct val="0"/>
                        </a:spcBef>
                        <a:spcAft>
                          <a:spcPct val="0"/>
                        </a:spcAft>
                        <a:buClr>
                          <a:srgbClr val="000000"/>
                        </a:buClr>
                        <a:buSzPct val="100000"/>
                        <a:buFont typeface="Arial"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 pos="10782300" algn="l"/>
                        </a:tabLst>
                      </a:pP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Reconnaît les possibilités d’avancement </a:t>
                      </a:r>
                      <a:r>
                        <a:rPr kumimoji="0" lang="fr-CA" sz="1900" b="0" i="0" u="none" strike="noStrike" cap="none" normalizeH="0" baseline="0" noProof="0" dirty="0" err="1" smtClean="0">
                          <a:ln>
                            <a:noFill/>
                          </a:ln>
                          <a:solidFill>
                            <a:srgbClr val="000000"/>
                          </a:solidFill>
                          <a:effectLst/>
                          <a:latin typeface="Franklin Gothic Book" pitchFamily="32" charset="0"/>
                          <a:ea typeface="Microsoft YaHei" charset="-122"/>
                        </a:rPr>
                        <a:t>profesionnel</a:t>
                      </a:r>
                      <a:r>
                        <a:rPr kumimoji="0" lang="fr-CA" sz="1900" b="0" i="0" u="none" strike="noStrike" cap="none" normalizeH="0" baseline="0" noProof="0" dirty="0" smtClean="0">
                          <a:ln>
                            <a:noFill/>
                          </a:ln>
                          <a:solidFill>
                            <a:srgbClr val="000000"/>
                          </a:solidFill>
                          <a:effectLst/>
                          <a:latin typeface="Franklin Gothic Book" pitchFamily="32" charset="0"/>
                          <a:ea typeface="Microsoft YaHei" charset="-122"/>
                        </a:rPr>
                        <a:t> perdues avec une augmentation annuelle de 1 % pour les personnes répondant aux critères de la DCG</a:t>
                      </a:r>
                    </a:p>
                  </a:txBody>
                  <a:tcPr marT="58925" marB="47139"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D0CECE"/>
                    </a:solidFill>
                  </a:tcPr>
                </a:tc>
                <a:extLst>
                  <a:ext uri="{0D108BD9-81ED-4DB2-BD59-A6C34878D82A}">
                    <a16:rowId xmlns:a16="http://schemas.microsoft.com/office/drawing/2014/main" val="10003"/>
                  </a:ext>
                </a:extLst>
              </a:tr>
            </a:tbl>
          </a:graphicData>
        </a:graphic>
      </p:graphicFrame>
      <p:sp>
        <p:nvSpPr>
          <p:cNvPr id="7188" name="Rectangle 34"/>
          <p:cNvSpPr>
            <a:spLocks noChangeArrowheads="1"/>
          </p:cNvSpPr>
          <p:nvPr/>
        </p:nvSpPr>
        <p:spPr bwMode="auto">
          <a:xfrm>
            <a:off x="857250" y="6335713"/>
            <a:ext cx="10477500" cy="522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1pPr>
            <a:lvl2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2pPr>
            <a:lvl3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3pPr>
            <a:lvl4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4pPr>
            <a:lvl5pPr>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Microsoft YaHei" panose="020B0503020204020204" pitchFamily="34" charset="-122"/>
              </a:defRPr>
            </a:lvl9pPr>
          </a:lstStyle>
          <a:p>
            <a:pPr eaLnBrk="1">
              <a:buSzPct val="100000"/>
              <a:buFont typeface="Times New Roman" panose="02020603050405020304" pitchFamily="18" charset="0"/>
              <a:buNone/>
            </a:pPr>
            <a:r>
              <a:rPr lang="fr-CA" altLang="fr-FR" sz="1400">
                <a:solidFill>
                  <a:srgbClr val="000000"/>
                </a:solidFill>
                <a:latin typeface="Calibri" panose="020F0502020204030204" pitchFamily="34" charset="0"/>
              </a:rPr>
              <a:t>*L’admissibilité au soutien du revenu des Forces canadiennes et au programme de réadaptation d’ACC est limitée aux personnes ayant des besoins en réadaptation liés au service</a:t>
            </a:r>
          </a:p>
        </p:txBody>
      </p:sp>
      <p:sp>
        <p:nvSpPr>
          <p:cNvPr id="7189" name="Text Box 35"/>
          <p:cNvSpPr txBox="1">
            <a:spLocks noChangeArrowheads="1"/>
          </p:cNvSpPr>
          <p:nvPr/>
        </p:nvSpPr>
        <p:spPr bwMode="auto">
          <a:xfrm>
            <a:off x="9123363" y="6461125"/>
            <a:ext cx="2743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1pPr>
            <a:lvl2pPr>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2pPr>
            <a:lvl3pPr>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3pPr>
            <a:lvl4pPr>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4pPr>
            <a:lvl5pPr>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449263" algn="l"/>
                <a:tab pos="898525" algn="l"/>
                <a:tab pos="1347788" algn="l"/>
                <a:tab pos="1797050" algn="l"/>
                <a:tab pos="2246313" algn="l"/>
                <a:tab pos="2695575" algn="l"/>
              </a:tabLst>
              <a:defRPr>
                <a:solidFill>
                  <a:schemeClr val="tx1"/>
                </a:solidFill>
                <a:latin typeface="Arial" panose="020B0604020202020204" pitchFamily="34" charset="0"/>
                <a:ea typeface="Microsoft YaHei" panose="020B0503020204020204" pitchFamily="34" charset="-122"/>
              </a:defRPr>
            </a:lvl9pPr>
          </a:lstStyle>
          <a:p>
            <a:pPr algn="r" eaLnBrk="1">
              <a:buSzPct val="100000"/>
              <a:buFont typeface="Times New Roman" panose="02020603050405020304" pitchFamily="18" charset="0"/>
              <a:buNone/>
            </a:pPr>
            <a:fld id="{6C6012F6-9258-4947-AEBF-BB035A76B39D}" type="slidenum">
              <a:rPr lang="fr-CA" altLang="fr-FR" sz="2000" b="1">
                <a:solidFill>
                  <a:srgbClr val="000000"/>
                </a:solidFill>
                <a:latin typeface="Calibri" panose="020F0502020204030204" pitchFamily="34" charset="0"/>
                <a:cs typeface="Segoe UI" panose="020B0502040204020203" pitchFamily="34" charset="0"/>
              </a:rPr>
              <a:pPr algn="r" eaLnBrk="1">
                <a:buSzPct val="100000"/>
                <a:buFont typeface="Times New Roman" panose="02020603050405020304" pitchFamily="18" charset="0"/>
                <a:buNone/>
              </a:pPr>
              <a:t>5</a:t>
            </a:fld>
            <a:endParaRPr lang="fr-CA" altLang="fr-FR" sz="2000" b="1">
              <a:solidFill>
                <a:srgbClr val="000000"/>
              </a:solidFill>
              <a:latin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2992693962"/>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idx="4294967295"/>
          </p:nvPr>
        </p:nvSpPr>
        <p:spPr>
          <a:xfrm>
            <a:off x="467767" y="788214"/>
            <a:ext cx="11476038" cy="1023937"/>
          </a:xfrm>
        </p:spPr>
        <p:txBody>
          <a:bodyPr>
            <a:normAutofit/>
          </a:bodyPr>
          <a:lstStyle/>
          <a:p>
            <a:pPr algn="ctr"/>
            <a:r>
              <a:rPr lang="fr-FR" sz="2800" b="1" dirty="0">
                <a:latin typeface="Franklin Gothic Medium" panose="020B0603020102020204" pitchFamily="34" charset="0"/>
              </a:rPr>
              <a:t>Principales priorités opérationnelles pour le </a:t>
            </a:r>
            <a:r>
              <a:rPr lang="fr-FR" sz="2800" b="1" dirty="0" smtClean="0">
                <a:latin typeface="Franklin Gothic Medium" panose="020B0603020102020204" pitchFamily="34" charset="0"/>
              </a:rPr>
              <a:t>1</a:t>
            </a:r>
            <a:r>
              <a:rPr lang="fr-FR" sz="2800" b="1" baseline="30000" dirty="0" smtClean="0">
                <a:latin typeface="Franklin Gothic Medium" panose="020B0603020102020204" pitchFamily="34" charset="0"/>
              </a:rPr>
              <a:t>er</a:t>
            </a:r>
            <a:r>
              <a:rPr lang="fr-FR" sz="2800" b="1" dirty="0" smtClean="0">
                <a:latin typeface="Franklin Gothic Medium" panose="020B0603020102020204" pitchFamily="34" charset="0"/>
              </a:rPr>
              <a:t> avril </a:t>
            </a:r>
            <a:r>
              <a:rPr lang="fr-FR" sz="2800" b="1" dirty="0">
                <a:latin typeface="Franklin Gothic Medium" panose="020B0603020102020204" pitchFamily="34" charset="0"/>
              </a:rPr>
              <a:t>2019</a:t>
            </a:r>
          </a:p>
        </p:txBody>
      </p:sp>
      <p:graphicFrame>
        <p:nvGraphicFramePr>
          <p:cNvPr id="2" name="Diagram 1"/>
          <p:cNvGraphicFramePr/>
          <p:nvPr>
            <p:extLst>
              <p:ext uri="{D42A27DB-BD31-4B8C-83A1-F6EECF244321}">
                <p14:modId xmlns:p14="http://schemas.microsoft.com/office/powerpoint/2010/main" val="4253388880"/>
              </p:ext>
            </p:extLst>
          </p:nvPr>
        </p:nvGraphicFramePr>
        <p:xfrm>
          <a:off x="302723" y="1604761"/>
          <a:ext cx="11475049" cy="5045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3506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222;p32"/>
          <p:cNvSpPr/>
          <p:nvPr/>
        </p:nvSpPr>
        <p:spPr>
          <a:xfrm>
            <a:off x="3118200" y="947911"/>
            <a:ext cx="5955600" cy="5148800"/>
          </a:xfrm>
          <a:prstGeom prst="triangle">
            <a:avLst>
              <a:gd name="adj" fmla="val 50000"/>
            </a:avLst>
          </a:prstGeom>
          <a:solidFill>
            <a:srgbClr val="EFEFEF"/>
          </a:solidFill>
          <a:ln>
            <a:noFill/>
          </a:ln>
        </p:spPr>
        <p:txBody>
          <a:bodyPr spcFirstLastPara="1" wrap="square" lIns="121900" tIns="121900" rIns="121900" bIns="121900" anchor="ctr" anchorCtr="0">
            <a:noAutofit/>
          </a:bodyPr>
          <a:lstStyle/>
          <a:p>
            <a:endParaRPr sz="2400" dirty="0">
              <a:solidFill>
                <a:srgbClr val="4285F4"/>
              </a:solidFill>
            </a:endParaRPr>
          </a:p>
        </p:txBody>
      </p:sp>
      <p:sp>
        <p:nvSpPr>
          <p:cNvPr id="6" name="Google Shape;223;p32"/>
          <p:cNvSpPr txBox="1">
            <a:spLocks/>
          </p:cNvSpPr>
          <p:nvPr/>
        </p:nvSpPr>
        <p:spPr>
          <a:xfrm>
            <a:off x="1797400" y="1081250"/>
            <a:ext cx="8597200" cy="1257112"/>
          </a:xfrm>
          <a:prstGeom prst="rect">
            <a:avLst/>
          </a:prstGeom>
        </p:spPr>
        <p:txBody>
          <a:bodyPr spcFirstLastPara="1" vert="horz" wrap="square" lIns="121900" tIns="121900" rIns="121900" bIns="12190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2800" dirty="0">
                <a:solidFill>
                  <a:srgbClr val="000000"/>
                </a:solidFill>
                <a:latin typeface="Franklin Gothic Medium" panose="020B0603020102020204" pitchFamily="34" charset="0"/>
              </a:rPr>
              <a:t>Exigences du système</a:t>
            </a:r>
          </a:p>
          <a:p>
            <a:pPr algn="ctr"/>
            <a:endParaRPr lang="fr-FR" b="1" dirty="0">
              <a:solidFill>
                <a:prstClr val="black"/>
              </a:solidFill>
            </a:endParaRPr>
          </a:p>
        </p:txBody>
      </p:sp>
      <p:sp>
        <p:nvSpPr>
          <p:cNvPr id="9" name="Google Shape;226;p32"/>
          <p:cNvSpPr txBox="1"/>
          <p:nvPr/>
        </p:nvSpPr>
        <p:spPr>
          <a:xfrm>
            <a:off x="1204477" y="3136044"/>
            <a:ext cx="7566202" cy="3274540"/>
          </a:xfrm>
          <a:prstGeom prst="rect">
            <a:avLst/>
          </a:prstGeom>
          <a:solidFill>
            <a:srgbClr val="FFFFFF">
              <a:alpha val="36920"/>
            </a:srgbClr>
          </a:solidFill>
          <a:ln>
            <a:noFill/>
          </a:ln>
        </p:spPr>
        <p:txBody>
          <a:bodyPr spcFirstLastPara="1" wrap="square" lIns="121900" tIns="121900" rIns="121900" bIns="121900" anchor="ctr" anchorCtr="0">
            <a:noAutofit/>
          </a:bodyPr>
          <a:lstStyle/>
          <a:p>
            <a:pPr algn="ctr">
              <a:lnSpc>
                <a:spcPct val="115000"/>
              </a:lnSpc>
            </a:pPr>
            <a:r>
              <a:rPr lang="fr-FR" sz="2000" b="1" dirty="0">
                <a:solidFill>
                  <a:srgbClr val="434343"/>
                </a:solidFill>
                <a:latin typeface="Roboto"/>
                <a:ea typeface="Roboto"/>
                <a:cs typeface="Roboto"/>
                <a:sym typeface="Roboto"/>
              </a:rPr>
              <a:t>Produit de base</a:t>
            </a:r>
            <a:r>
              <a:rPr lang="fr-FR" sz="2000" dirty="0">
                <a:solidFill>
                  <a:srgbClr val="434343"/>
                </a:solidFill>
                <a:latin typeface="Roboto"/>
                <a:ea typeface="Roboto"/>
                <a:cs typeface="Roboto"/>
                <a:sym typeface="Roboto"/>
              </a:rPr>
              <a:t> : Caractéristiques cruciales pour un bon produit fonctionnel au </a:t>
            </a:r>
            <a:r>
              <a:rPr lang="fr-FR" sz="2000" dirty="0" smtClean="0">
                <a:solidFill>
                  <a:srgbClr val="434343"/>
                </a:solidFill>
                <a:latin typeface="Roboto"/>
                <a:ea typeface="Roboto"/>
                <a:cs typeface="Roboto"/>
                <a:sym typeface="Roboto"/>
              </a:rPr>
              <a:t>1</a:t>
            </a:r>
            <a:r>
              <a:rPr lang="fr-FR" sz="2000" baseline="30000" dirty="0" smtClean="0">
                <a:solidFill>
                  <a:srgbClr val="434343"/>
                </a:solidFill>
                <a:latin typeface="Roboto"/>
                <a:ea typeface="Roboto"/>
                <a:cs typeface="Roboto"/>
                <a:sym typeface="Roboto"/>
              </a:rPr>
              <a:t>er</a:t>
            </a:r>
            <a:r>
              <a:rPr lang="fr-FR" sz="2000" dirty="0" smtClean="0">
                <a:solidFill>
                  <a:srgbClr val="434343"/>
                </a:solidFill>
                <a:latin typeface="Roboto"/>
                <a:ea typeface="Roboto"/>
                <a:cs typeface="Roboto"/>
                <a:sym typeface="Roboto"/>
              </a:rPr>
              <a:t> avril 2019</a:t>
            </a:r>
            <a:endParaRPr lang="fr-FR" sz="2000" dirty="0">
              <a:solidFill>
                <a:srgbClr val="434343"/>
              </a:solidFill>
              <a:latin typeface="Roboto"/>
              <a:ea typeface="Roboto"/>
              <a:cs typeface="Roboto"/>
              <a:sym typeface="Roboto"/>
            </a:endParaRPr>
          </a:p>
          <a:p>
            <a:pPr algn="ctr">
              <a:lnSpc>
                <a:spcPct val="115000"/>
              </a:lnSpc>
              <a:spcBef>
                <a:spcPts val="2133"/>
              </a:spcBef>
            </a:pPr>
            <a:r>
              <a:rPr lang="fr-FR" sz="2000" b="1" dirty="0">
                <a:solidFill>
                  <a:srgbClr val="434343"/>
                </a:solidFill>
                <a:latin typeface="Roboto"/>
                <a:ea typeface="Roboto"/>
                <a:cs typeface="Roboto"/>
                <a:sym typeface="Roboto"/>
              </a:rPr>
              <a:t>Valeur opérationnelle élevée </a:t>
            </a:r>
            <a:r>
              <a:rPr lang="fr-FR" sz="2000" dirty="0">
                <a:solidFill>
                  <a:srgbClr val="434343"/>
                </a:solidFill>
                <a:latin typeface="Roboto"/>
                <a:ea typeface="Roboto"/>
                <a:cs typeface="Roboto"/>
                <a:sym typeface="Roboto"/>
              </a:rPr>
              <a:t>: Identifié comme ayant des caractéristiques de grande valeur pour une efficacité </a:t>
            </a:r>
            <a:r>
              <a:rPr lang="fr-FR" sz="2000" dirty="0" smtClean="0">
                <a:solidFill>
                  <a:srgbClr val="434343"/>
                </a:solidFill>
                <a:latin typeface="Roboto"/>
                <a:ea typeface="Roboto"/>
                <a:cs typeface="Roboto"/>
                <a:sym typeface="Roboto"/>
              </a:rPr>
              <a:t>accrue</a:t>
            </a:r>
            <a:endParaRPr lang="fr-FR" sz="2000" dirty="0">
              <a:solidFill>
                <a:srgbClr val="434343"/>
              </a:solidFill>
              <a:latin typeface="Roboto"/>
              <a:ea typeface="Roboto"/>
              <a:cs typeface="Roboto"/>
              <a:sym typeface="Roboto"/>
            </a:endParaRPr>
          </a:p>
          <a:p>
            <a:pPr algn="ctr">
              <a:lnSpc>
                <a:spcPct val="115000"/>
              </a:lnSpc>
              <a:spcBef>
                <a:spcPts val="2133"/>
              </a:spcBef>
            </a:pPr>
            <a:r>
              <a:rPr lang="fr-FR" sz="2000" b="1" dirty="0">
                <a:solidFill>
                  <a:srgbClr val="434343"/>
                </a:solidFill>
                <a:latin typeface="Roboto"/>
                <a:ea typeface="Roboto"/>
                <a:cs typeface="Roboto"/>
                <a:sym typeface="Roboto"/>
              </a:rPr>
              <a:t>Produit idéal</a:t>
            </a:r>
            <a:r>
              <a:rPr lang="fr-FR" sz="2000" dirty="0">
                <a:solidFill>
                  <a:srgbClr val="434343"/>
                </a:solidFill>
                <a:latin typeface="Roboto"/>
                <a:ea typeface="Roboto"/>
                <a:cs typeface="Roboto"/>
                <a:sym typeface="Roboto"/>
              </a:rPr>
              <a:t> : C'est bien d'avoir des composantes qui aideront les opérations -- priorité moins </a:t>
            </a:r>
            <a:r>
              <a:rPr lang="fr-FR" sz="2000" dirty="0" smtClean="0">
                <a:solidFill>
                  <a:srgbClr val="434343"/>
                </a:solidFill>
                <a:latin typeface="Roboto"/>
                <a:ea typeface="Roboto"/>
                <a:cs typeface="Roboto"/>
                <a:sym typeface="Roboto"/>
              </a:rPr>
              <a:t>élevée</a:t>
            </a:r>
            <a:endParaRPr lang="fr-FR" sz="2000" dirty="0">
              <a:solidFill>
                <a:srgbClr val="434343"/>
              </a:solidFill>
              <a:latin typeface="Roboto"/>
              <a:ea typeface="Roboto"/>
              <a:cs typeface="Roboto"/>
              <a:sym typeface="Roboto"/>
            </a:endParaRPr>
          </a:p>
          <a:p>
            <a:pPr algn="ctr">
              <a:lnSpc>
                <a:spcPct val="115000"/>
              </a:lnSpc>
              <a:spcBef>
                <a:spcPts val="2133"/>
              </a:spcBef>
              <a:spcAft>
                <a:spcPts val="2133"/>
              </a:spcAft>
            </a:pPr>
            <a:r>
              <a:rPr lang="fr-FR" sz="2000" b="1" dirty="0">
                <a:solidFill>
                  <a:srgbClr val="434343"/>
                </a:solidFill>
                <a:latin typeface="Roboto"/>
                <a:ea typeface="Roboto"/>
                <a:cs typeface="Roboto"/>
                <a:sym typeface="Roboto"/>
              </a:rPr>
              <a:t>Améliorations futures </a:t>
            </a:r>
            <a:r>
              <a:rPr lang="fr-FR" sz="2000" dirty="0">
                <a:solidFill>
                  <a:srgbClr val="434343"/>
                </a:solidFill>
                <a:latin typeface="Roboto"/>
                <a:ea typeface="Roboto"/>
                <a:cs typeface="Roboto"/>
                <a:sym typeface="Roboto"/>
              </a:rPr>
              <a:t>: Caractéristiques qui ont de la valeur mais qui peuvent venir plus </a:t>
            </a:r>
            <a:r>
              <a:rPr lang="fr-FR" sz="2000" dirty="0" smtClean="0">
                <a:solidFill>
                  <a:srgbClr val="434343"/>
                </a:solidFill>
                <a:latin typeface="Roboto"/>
                <a:ea typeface="Roboto"/>
                <a:cs typeface="Roboto"/>
                <a:sym typeface="Roboto"/>
              </a:rPr>
              <a:t>tard</a:t>
            </a:r>
            <a:endParaRPr lang="fr-FR" sz="2000" dirty="0">
              <a:solidFill>
                <a:srgbClr val="434343"/>
              </a:solidFill>
              <a:latin typeface="Roboto"/>
              <a:ea typeface="Roboto"/>
              <a:cs typeface="Roboto"/>
              <a:sym typeface="Roboto"/>
            </a:endParaRPr>
          </a:p>
        </p:txBody>
      </p:sp>
      <p:grpSp>
        <p:nvGrpSpPr>
          <p:cNvPr id="10" name="Group 9"/>
          <p:cNvGrpSpPr/>
          <p:nvPr/>
        </p:nvGrpSpPr>
        <p:grpSpPr>
          <a:xfrm>
            <a:off x="1204477" y="3550185"/>
            <a:ext cx="7869323" cy="2117061"/>
            <a:chOff x="1312425" y="2415038"/>
            <a:chExt cx="6483525" cy="963819"/>
          </a:xfrm>
        </p:grpSpPr>
        <p:cxnSp>
          <p:nvCxnSpPr>
            <p:cNvPr id="11" name="Google Shape;227;p32"/>
            <p:cNvCxnSpPr/>
            <p:nvPr/>
          </p:nvCxnSpPr>
          <p:spPr>
            <a:xfrm>
              <a:off x="1312425" y="2415038"/>
              <a:ext cx="6483525" cy="0"/>
            </a:xfrm>
            <a:prstGeom prst="straightConnector1">
              <a:avLst/>
            </a:prstGeom>
            <a:noFill/>
            <a:ln w="9525" cap="flat" cmpd="sng">
              <a:solidFill>
                <a:schemeClr val="dk2"/>
              </a:solidFill>
              <a:prstDash val="solid"/>
              <a:round/>
              <a:headEnd type="none" w="med" len="med"/>
              <a:tailEnd type="none" w="med" len="med"/>
            </a:ln>
          </p:spPr>
        </p:cxnSp>
        <p:cxnSp>
          <p:nvCxnSpPr>
            <p:cNvPr id="12" name="Google Shape;228;p32"/>
            <p:cNvCxnSpPr/>
            <p:nvPr/>
          </p:nvCxnSpPr>
          <p:spPr>
            <a:xfrm>
              <a:off x="1312425" y="2901225"/>
              <a:ext cx="6483525" cy="0"/>
            </a:xfrm>
            <a:prstGeom prst="straightConnector1">
              <a:avLst/>
            </a:prstGeom>
            <a:noFill/>
            <a:ln w="9525" cap="flat" cmpd="sng">
              <a:solidFill>
                <a:schemeClr val="dk2"/>
              </a:solidFill>
              <a:prstDash val="solid"/>
              <a:round/>
              <a:headEnd type="none" w="med" len="med"/>
              <a:tailEnd type="none" w="med" len="med"/>
            </a:ln>
          </p:spPr>
        </p:cxnSp>
        <p:cxnSp>
          <p:nvCxnSpPr>
            <p:cNvPr id="13" name="Google Shape;229;p32"/>
            <p:cNvCxnSpPr/>
            <p:nvPr/>
          </p:nvCxnSpPr>
          <p:spPr>
            <a:xfrm>
              <a:off x="1312425" y="3378857"/>
              <a:ext cx="6483525" cy="0"/>
            </a:xfrm>
            <a:prstGeom prst="straightConnector1">
              <a:avLst/>
            </a:prstGeom>
            <a:noFill/>
            <a:ln w="9525" cap="flat" cmpd="sng">
              <a:solidFill>
                <a:schemeClr val="dk2"/>
              </a:solidFill>
              <a:prstDash val="solid"/>
              <a:round/>
              <a:headEnd type="none" w="med" len="med"/>
              <a:tailEnd type="none" w="med" len="med"/>
            </a:ln>
          </p:spPr>
        </p:cxnSp>
      </p:grpSp>
      <p:sp>
        <p:nvSpPr>
          <p:cNvPr id="14" name="Google Shape;226;p32"/>
          <p:cNvSpPr txBox="1"/>
          <p:nvPr/>
        </p:nvSpPr>
        <p:spPr>
          <a:xfrm>
            <a:off x="9778203" y="2767826"/>
            <a:ext cx="2385445" cy="827467"/>
          </a:xfrm>
          <a:prstGeom prst="rect">
            <a:avLst/>
          </a:prstGeom>
          <a:solidFill>
            <a:srgbClr val="FFFFFF">
              <a:alpha val="36920"/>
            </a:srgbClr>
          </a:solidFill>
          <a:ln>
            <a:noFill/>
          </a:ln>
        </p:spPr>
        <p:txBody>
          <a:bodyPr spcFirstLastPara="1" wrap="square" lIns="121900" tIns="121900" rIns="121900" bIns="121900" anchor="ctr" anchorCtr="0">
            <a:noAutofit/>
          </a:bodyPr>
          <a:lstStyle/>
          <a:p>
            <a:pPr algn="ctr">
              <a:lnSpc>
                <a:spcPct val="115000"/>
              </a:lnSpc>
            </a:pPr>
            <a:r>
              <a:rPr lang="fr-FR" sz="1400" b="1" dirty="0">
                <a:solidFill>
                  <a:srgbClr val="434343"/>
                </a:solidFill>
                <a:latin typeface="Roboto"/>
                <a:ea typeface="Roboto"/>
                <a:cs typeface="Roboto"/>
                <a:sym typeface="Roboto"/>
              </a:rPr>
              <a:t>Capacité opérationnelle </a:t>
            </a:r>
          </a:p>
          <a:p>
            <a:pPr algn="ctr">
              <a:lnSpc>
                <a:spcPct val="115000"/>
              </a:lnSpc>
            </a:pPr>
            <a:r>
              <a:rPr lang="fr-FR" sz="1400" b="1" dirty="0">
                <a:solidFill>
                  <a:srgbClr val="434343"/>
                </a:solidFill>
                <a:latin typeface="Roboto"/>
                <a:ea typeface="Roboto"/>
                <a:cs typeface="Roboto"/>
                <a:sym typeface="Roboto"/>
              </a:rPr>
              <a:t>Initiale (COI)</a:t>
            </a:r>
          </a:p>
        </p:txBody>
      </p:sp>
      <p:sp>
        <p:nvSpPr>
          <p:cNvPr id="15" name="Right Brace 14"/>
          <p:cNvSpPr/>
          <p:nvPr/>
        </p:nvSpPr>
        <p:spPr>
          <a:xfrm>
            <a:off x="9272269" y="3595293"/>
            <a:ext cx="307465" cy="27638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dirty="0">
              <a:solidFill>
                <a:srgbClr val="4285F4"/>
              </a:solidFill>
            </a:endParaRPr>
          </a:p>
        </p:txBody>
      </p:sp>
      <p:sp>
        <p:nvSpPr>
          <p:cNvPr id="16" name="TextBox 15"/>
          <p:cNvSpPr txBox="1"/>
          <p:nvPr/>
        </p:nvSpPr>
        <p:spPr>
          <a:xfrm>
            <a:off x="9933174" y="4570903"/>
            <a:ext cx="2239925" cy="835613"/>
          </a:xfrm>
          <a:prstGeom prst="rect">
            <a:avLst/>
          </a:prstGeom>
          <a:noFill/>
        </p:spPr>
        <p:txBody>
          <a:bodyPr wrap="square" rtlCol="0">
            <a:spAutoFit/>
          </a:bodyPr>
          <a:lstStyle/>
          <a:p>
            <a:pPr algn="ctr">
              <a:lnSpc>
                <a:spcPct val="115000"/>
              </a:lnSpc>
            </a:pPr>
            <a:r>
              <a:rPr lang="fr-FR" sz="1400" b="1" dirty="0">
                <a:solidFill>
                  <a:srgbClr val="434343"/>
                </a:solidFill>
                <a:latin typeface="Roboto"/>
                <a:ea typeface="Roboto"/>
                <a:cs typeface="Roboto"/>
                <a:sym typeface="Roboto"/>
              </a:rPr>
              <a:t>Capacité opérationnelle totale (COT)</a:t>
            </a:r>
          </a:p>
        </p:txBody>
      </p:sp>
      <p:sp>
        <p:nvSpPr>
          <p:cNvPr id="17" name="Right Brace 16"/>
          <p:cNvSpPr/>
          <p:nvPr/>
        </p:nvSpPr>
        <p:spPr>
          <a:xfrm>
            <a:off x="9272269" y="2825866"/>
            <a:ext cx="307465" cy="6203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dirty="0">
              <a:solidFill>
                <a:srgbClr val="4285F4"/>
              </a:solidFill>
            </a:endParaRPr>
          </a:p>
        </p:txBody>
      </p:sp>
    </p:spTree>
    <p:extLst>
      <p:ext uri="{BB962C8B-B14F-4D97-AF65-F5344CB8AC3E}">
        <p14:creationId xmlns:p14="http://schemas.microsoft.com/office/powerpoint/2010/main" val="379137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2F140607-3A77-4717-AAEB-155141477696}" type="slidenum">
              <a:rPr lang="en-US" smtClean="0"/>
              <a:t>8</a:t>
            </a:fld>
            <a:endParaRPr lang="en-US"/>
          </a:p>
        </p:txBody>
      </p:sp>
      <p:sp>
        <p:nvSpPr>
          <p:cNvPr id="3" name="Rectangle 2"/>
          <p:cNvSpPr/>
          <p:nvPr>
            <p:custDataLst>
              <p:tags r:id="rId2"/>
            </p:custDataLst>
          </p:nvPr>
        </p:nvSpPr>
        <p:spPr>
          <a:xfrm>
            <a:off x="3555177" y="908242"/>
            <a:ext cx="6703053" cy="523220"/>
          </a:xfrm>
          <a:prstGeom prst="rect">
            <a:avLst/>
          </a:prstGeom>
        </p:spPr>
        <p:txBody>
          <a:bodyPr wrap="none">
            <a:spAutoFit/>
          </a:bodyPr>
          <a:lstStyle/>
          <a:p>
            <a:r>
              <a:rPr lang="fr-CA" sz="2800" dirty="0" smtClean="0">
                <a:solidFill>
                  <a:srgbClr val="000000"/>
                </a:solidFill>
                <a:latin typeface="Franklin Gothic Medium" panose="020B0603020102020204" pitchFamily="34" charset="0"/>
              </a:rPr>
              <a:t>Améliorations du service pour les vétérans</a:t>
            </a:r>
            <a:endParaRPr lang="fr-CA" sz="2800" dirty="0">
              <a:solidFill>
                <a:srgbClr val="000000"/>
              </a:solidFill>
              <a:latin typeface="Franklin Gothic Medium" panose="020B0603020102020204" pitchFamily="34" charset="0"/>
            </a:endParaRPr>
          </a:p>
        </p:txBody>
      </p:sp>
      <p:sp>
        <p:nvSpPr>
          <p:cNvPr id="14" name="Content Placeholder 2"/>
          <p:cNvSpPr txBox="1">
            <a:spLocks/>
          </p:cNvSpPr>
          <p:nvPr>
            <p:custDataLst>
              <p:tags r:id="rId3"/>
            </p:custDataLst>
          </p:nvPr>
        </p:nvSpPr>
        <p:spPr>
          <a:xfrm>
            <a:off x="620489" y="1607909"/>
            <a:ext cx="11132240" cy="49877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A" sz="2200" dirty="0" smtClean="0">
                <a:solidFill>
                  <a:schemeClr val="tx1">
                    <a:lumMod val="50000"/>
                  </a:schemeClr>
                </a:solidFill>
                <a:latin typeface="Franklin Gothic Book" panose="020B0503020102020204" pitchFamily="34" charset="0"/>
              </a:rPr>
              <a:t>Huit (8) formulaires guidés dans le Web, nouveaux </a:t>
            </a:r>
            <a:r>
              <a:rPr lang="fr-CA" sz="2200" dirty="0">
                <a:solidFill>
                  <a:schemeClr val="tx1">
                    <a:lumMod val="50000"/>
                  </a:schemeClr>
                </a:solidFill>
                <a:latin typeface="Franklin Gothic Book" panose="020B0503020102020204" pitchFamily="34" charset="0"/>
              </a:rPr>
              <a:t>ou améliorés  </a:t>
            </a:r>
            <a:endParaRPr lang="fr-CA" sz="2200" dirty="0" smtClean="0">
              <a:solidFill>
                <a:schemeClr val="tx1">
                  <a:lumMod val="50000"/>
                </a:schemeClr>
              </a:solidFill>
              <a:latin typeface="Franklin Gothic Book" panose="020B0503020102020204" pitchFamily="34" charset="0"/>
            </a:endParaRPr>
          </a:p>
          <a:p>
            <a:pPr lvl="1"/>
            <a:r>
              <a:rPr lang="fr-CA" sz="1800" dirty="0" smtClean="0">
                <a:solidFill>
                  <a:schemeClr val="tx1">
                    <a:lumMod val="50000"/>
                  </a:schemeClr>
                </a:solidFill>
                <a:latin typeface="Franklin Gothic Book" panose="020B0503020102020204" pitchFamily="34" charset="0"/>
              </a:rPr>
              <a:t>Dans l’approche «</a:t>
            </a:r>
            <a:r>
              <a:rPr lang="fr-CA" sz="1800" dirty="0" smtClean="0">
                <a:solidFill>
                  <a:schemeClr val="tx1">
                    <a:lumMod val="50000"/>
                  </a:schemeClr>
                </a:solidFill>
                <a:latin typeface="Arial" panose="020B0604020202020204" pitchFamily="34" charset="0"/>
                <a:cs typeface="Arial" panose="020B0604020202020204" pitchFamily="34" charset="0"/>
              </a:rPr>
              <a:t> </a:t>
            </a:r>
            <a:r>
              <a:rPr lang="fr-CA" sz="1800" dirty="0" smtClean="0">
                <a:solidFill>
                  <a:schemeClr val="tx1">
                    <a:lumMod val="50000"/>
                  </a:schemeClr>
                </a:solidFill>
                <a:latin typeface="Franklin Gothic Book" panose="020B0503020102020204" pitchFamily="34" charset="0"/>
              </a:rPr>
              <a:t>une fois suffit</a:t>
            </a:r>
            <a:r>
              <a:rPr lang="fr-CA" sz="1800" dirty="0" smtClean="0">
                <a:solidFill>
                  <a:schemeClr val="tx1">
                    <a:lumMod val="50000"/>
                  </a:schemeClr>
                </a:solidFill>
                <a:latin typeface="Arial" panose="020B0604020202020204" pitchFamily="34" charset="0"/>
                <a:cs typeface="Arial" panose="020B0604020202020204" pitchFamily="34" charset="0"/>
              </a:rPr>
              <a:t> </a:t>
            </a:r>
            <a:r>
              <a:rPr lang="fr-CA" sz="1800" dirty="0" smtClean="0">
                <a:solidFill>
                  <a:schemeClr val="tx1">
                    <a:lumMod val="50000"/>
                  </a:schemeClr>
                </a:solidFill>
                <a:latin typeface="Franklin Gothic Book" panose="020B0503020102020204" pitchFamily="34" charset="0"/>
              </a:rPr>
              <a:t>», nous utilisons les données que nous possédons dans nos dossiers et nous pouvons «</a:t>
            </a:r>
            <a:r>
              <a:rPr lang="fr-CA" sz="1800" dirty="0" smtClean="0">
                <a:solidFill>
                  <a:schemeClr val="tx1">
                    <a:lumMod val="50000"/>
                  </a:schemeClr>
                </a:solidFill>
                <a:latin typeface="Arial" panose="020B0604020202020204" pitchFamily="34" charset="0"/>
                <a:cs typeface="Arial" panose="020B0604020202020204" pitchFamily="34" charset="0"/>
              </a:rPr>
              <a:t> </a:t>
            </a:r>
            <a:r>
              <a:rPr lang="fr-CA" sz="1800" dirty="0" smtClean="0">
                <a:solidFill>
                  <a:schemeClr val="tx1">
                    <a:lumMod val="50000"/>
                  </a:schemeClr>
                </a:solidFill>
                <a:latin typeface="Franklin Gothic Book" panose="020B0503020102020204" pitchFamily="34" charset="0"/>
              </a:rPr>
              <a:t>appeler</a:t>
            </a:r>
            <a:r>
              <a:rPr lang="fr-CA" sz="1800" dirty="0" smtClean="0">
                <a:solidFill>
                  <a:schemeClr val="tx1">
                    <a:lumMod val="50000"/>
                  </a:schemeClr>
                </a:solidFill>
                <a:latin typeface="Arial" panose="020B0604020202020204" pitchFamily="34" charset="0"/>
                <a:cs typeface="Arial" panose="020B0604020202020204" pitchFamily="34" charset="0"/>
              </a:rPr>
              <a:t> </a:t>
            </a:r>
            <a:r>
              <a:rPr lang="fr-CA" sz="1800" dirty="0" smtClean="0">
                <a:solidFill>
                  <a:schemeClr val="tx1">
                    <a:lumMod val="50000"/>
                  </a:schemeClr>
                </a:solidFill>
                <a:latin typeface="Franklin Gothic Book" panose="020B0503020102020204" pitchFamily="34" charset="0"/>
              </a:rPr>
              <a:t>» le service des données du MDN pour obtenir l’information nécessaire.</a:t>
            </a:r>
          </a:p>
          <a:p>
            <a:r>
              <a:rPr lang="fr-CA" sz="2200" dirty="0">
                <a:solidFill>
                  <a:schemeClr val="tx1">
                    <a:lumMod val="50000"/>
                  </a:schemeClr>
                </a:solidFill>
                <a:latin typeface="Franklin Gothic Book" panose="020B0503020102020204" pitchFamily="34" charset="0"/>
              </a:rPr>
              <a:t>P</a:t>
            </a:r>
            <a:r>
              <a:rPr lang="fr-CA" sz="2200" dirty="0" smtClean="0">
                <a:solidFill>
                  <a:schemeClr val="tx1">
                    <a:lumMod val="50000"/>
                  </a:schemeClr>
                </a:solidFill>
                <a:latin typeface="Franklin Gothic Book" panose="020B0503020102020204" pitchFamily="34" charset="0"/>
              </a:rPr>
              <a:t>roposition de valeur Mon dossier à ACC</a:t>
            </a:r>
          </a:p>
          <a:p>
            <a:pPr lvl="1"/>
            <a:r>
              <a:rPr lang="fr-CA" sz="1800" dirty="0" smtClean="0">
                <a:solidFill>
                  <a:schemeClr val="tx1">
                    <a:lumMod val="50000"/>
                  </a:schemeClr>
                </a:solidFill>
                <a:latin typeface="Franklin Gothic Book" panose="020B0503020102020204" pitchFamily="34" charset="0"/>
              </a:rPr>
              <a:t>Amélioration du suivi de l’état d’avancement d’une demande d’aide financière et d’autres prestations</a:t>
            </a:r>
          </a:p>
          <a:p>
            <a:pPr lvl="1"/>
            <a:r>
              <a:rPr lang="fr-CA" sz="1800" dirty="0" smtClean="0">
                <a:solidFill>
                  <a:schemeClr val="tx1">
                    <a:lumMod val="50000"/>
                  </a:schemeClr>
                </a:solidFill>
                <a:latin typeface="Franklin Gothic Book" panose="020B0503020102020204" pitchFamily="34" charset="0"/>
              </a:rPr>
              <a:t>Mises à jour dans l’ensemble de Mon dossier à ACC pour tenir compte des modifications au programme</a:t>
            </a:r>
            <a:r>
              <a:rPr lang="fr-CA" sz="1800" dirty="0" smtClean="0">
                <a:solidFill>
                  <a:schemeClr val="tx1">
                    <a:lumMod val="50000"/>
                  </a:schemeClr>
                </a:solidFill>
                <a:latin typeface="Arial" panose="020B0604020202020204" pitchFamily="34" charset="0"/>
                <a:cs typeface="Arial" panose="020B0604020202020204" pitchFamily="34" charset="0"/>
              </a:rPr>
              <a:t> </a:t>
            </a:r>
            <a:r>
              <a:rPr lang="fr-CA" sz="1800" dirty="0" smtClean="0">
                <a:solidFill>
                  <a:schemeClr val="tx1">
                    <a:lumMod val="50000"/>
                  </a:schemeClr>
                </a:solidFill>
                <a:latin typeface="Franklin Gothic Book" panose="020B0503020102020204" pitchFamily="34" charset="0"/>
              </a:rPr>
              <a:t>: navigateur des avantages, liste Quels sont les programmes pour lesquels je peux présenter une demande?, affichage des paiements dans le cadre du nouveau programme, etc.</a:t>
            </a:r>
            <a:endParaRPr lang="en-US" sz="1800" dirty="0" smtClean="0">
              <a:solidFill>
                <a:schemeClr val="tx1">
                  <a:lumMod val="50000"/>
                </a:schemeClr>
              </a:solidFill>
              <a:latin typeface="Franklin Gothic Book" panose="020B0503020102020204" pitchFamily="34" charset="0"/>
            </a:endParaRPr>
          </a:p>
          <a:p>
            <a:r>
              <a:rPr lang="fr-CA" sz="2200" dirty="0" smtClean="0">
                <a:solidFill>
                  <a:schemeClr val="tx1">
                    <a:lumMod val="50000"/>
                  </a:schemeClr>
                </a:solidFill>
                <a:latin typeface="Franklin Gothic Book" panose="020B0503020102020204" pitchFamily="34" charset="0"/>
              </a:rPr>
              <a:t>Le déroulement des opérations guidé pour les employés accélérera le traitement des cas complexes </a:t>
            </a:r>
          </a:p>
          <a:p>
            <a:r>
              <a:rPr lang="fr-CA" sz="2200" dirty="0">
                <a:solidFill>
                  <a:schemeClr val="tx1">
                    <a:lumMod val="50000"/>
                  </a:schemeClr>
                </a:solidFill>
                <a:latin typeface="Franklin Gothic Book" panose="020B0503020102020204" pitchFamily="34" charset="0"/>
              </a:rPr>
              <a:t>S</a:t>
            </a:r>
            <a:r>
              <a:rPr lang="fr-CA" sz="2200" dirty="0" smtClean="0">
                <a:solidFill>
                  <a:schemeClr val="tx1">
                    <a:lumMod val="50000"/>
                  </a:schemeClr>
                </a:solidFill>
                <a:latin typeface="Franklin Gothic Book" panose="020B0503020102020204" pitchFamily="34" charset="0"/>
              </a:rPr>
              <a:t>ignatures électroniques</a:t>
            </a:r>
          </a:p>
        </p:txBody>
      </p:sp>
    </p:spTree>
    <p:extLst>
      <p:ext uri="{BB962C8B-B14F-4D97-AF65-F5344CB8AC3E}">
        <p14:creationId xmlns:p14="http://schemas.microsoft.com/office/powerpoint/2010/main" val="27586275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2F140607-3A77-4717-AAEB-155141477696}" type="slidenum">
              <a:rPr lang="en-US" smtClean="0"/>
              <a:t>9</a:t>
            </a:fld>
            <a:endParaRPr lang="en-US"/>
          </a:p>
        </p:txBody>
      </p:sp>
      <p:sp>
        <p:nvSpPr>
          <p:cNvPr id="4" name="Content Placeholder 2"/>
          <p:cNvSpPr txBox="1">
            <a:spLocks/>
          </p:cNvSpPr>
          <p:nvPr>
            <p:custDataLst>
              <p:tags r:id="rId2"/>
            </p:custDataLst>
          </p:nvPr>
        </p:nvSpPr>
        <p:spPr>
          <a:xfrm>
            <a:off x="667142" y="1870238"/>
            <a:ext cx="11126752" cy="4362612"/>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A" sz="2200" dirty="0" smtClean="0">
                <a:solidFill>
                  <a:schemeClr val="tx1">
                    <a:lumMod val="50000"/>
                  </a:schemeClr>
                </a:solidFill>
                <a:latin typeface="Franklin Gothic Book" panose="020B0503020102020204" pitchFamily="34" charset="0"/>
              </a:rPr>
              <a:t>Nous avons pris conscience très tôt que nous avions besoin des bonnes personnes, avec les bonnes compétences et aux bons endroits</a:t>
            </a:r>
            <a:r>
              <a:rPr lang="fr-FR" sz="2200" dirty="0" smtClean="0">
                <a:solidFill>
                  <a:schemeClr val="tx1">
                    <a:lumMod val="50000"/>
                  </a:schemeClr>
                </a:solidFill>
                <a:latin typeface="Arial" panose="020B0604020202020204" pitchFamily="34" charset="0"/>
                <a:cs typeface="Arial" panose="020B0604020202020204" pitchFamily="34" charset="0"/>
              </a:rPr>
              <a:t> </a:t>
            </a:r>
            <a:r>
              <a:rPr lang="en-US" sz="2200" dirty="0" smtClean="0">
                <a:solidFill>
                  <a:schemeClr val="tx1">
                    <a:lumMod val="50000"/>
                  </a:schemeClr>
                </a:solidFill>
                <a:latin typeface="Franklin Gothic Book" panose="020B0503020102020204" pitchFamily="34" charset="0"/>
              </a:rPr>
              <a:t>:</a:t>
            </a:r>
          </a:p>
          <a:p>
            <a:pPr lvl="1"/>
            <a:r>
              <a:rPr lang="fr-CA" sz="2200" dirty="0">
                <a:solidFill>
                  <a:schemeClr val="tx1">
                    <a:lumMod val="50000"/>
                  </a:schemeClr>
                </a:solidFill>
                <a:latin typeface="Franklin Gothic Book" panose="020B0503020102020204" pitchFamily="34" charset="0"/>
              </a:rPr>
              <a:t>n</a:t>
            </a:r>
            <a:r>
              <a:rPr lang="fr-CA" sz="2200" dirty="0" smtClean="0">
                <a:solidFill>
                  <a:schemeClr val="tx1">
                    <a:lumMod val="50000"/>
                  </a:schemeClr>
                </a:solidFill>
                <a:latin typeface="Franklin Gothic Book" panose="020B0503020102020204" pitchFamily="34" charset="0"/>
              </a:rPr>
              <a:t>ouveaux </a:t>
            </a:r>
            <a:r>
              <a:rPr lang="fr-FR" sz="2200" dirty="0" smtClean="0">
                <a:solidFill>
                  <a:schemeClr val="tx1">
                    <a:lumMod val="50000"/>
                  </a:schemeClr>
                </a:solidFill>
                <a:latin typeface="Franklin Gothic Book" panose="020B0503020102020204" pitchFamily="34" charset="0"/>
              </a:rPr>
              <a:t>employés </a:t>
            </a:r>
            <a:r>
              <a:rPr lang="fr-FR" sz="2200" dirty="0">
                <a:solidFill>
                  <a:schemeClr val="tx1">
                    <a:lumMod val="50000"/>
                  </a:schemeClr>
                </a:solidFill>
                <a:latin typeface="Franklin Gothic Book" panose="020B0503020102020204" pitchFamily="34" charset="0"/>
              </a:rPr>
              <a:t>embauchés dans diverses disciplines </a:t>
            </a:r>
            <a:r>
              <a:rPr lang="fr-CA" sz="2200" dirty="0" smtClean="0">
                <a:solidFill>
                  <a:schemeClr val="tx1">
                    <a:lumMod val="50000"/>
                  </a:schemeClr>
                </a:solidFill>
                <a:latin typeface="Franklin Gothic Book" panose="020B0503020102020204" pitchFamily="34" charset="0"/>
              </a:rPr>
              <a:t>(228</a:t>
            </a:r>
            <a:r>
              <a:rPr lang="en-US" sz="2200" dirty="0" smtClean="0">
                <a:solidFill>
                  <a:schemeClr val="tx1">
                    <a:lumMod val="50000"/>
                  </a:schemeClr>
                </a:solidFill>
                <a:latin typeface="Franklin Gothic Book" panose="020B0503020102020204" pitchFamily="34" charset="0"/>
              </a:rPr>
              <a:t>) </a:t>
            </a:r>
          </a:p>
          <a:p>
            <a:pPr lvl="1"/>
            <a:r>
              <a:rPr lang="fr-CA" sz="2200" dirty="0" smtClean="0">
                <a:solidFill>
                  <a:schemeClr val="tx1">
                    <a:lumMod val="50000"/>
                  </a:schemeClr>
                </a:solidFill>
                <a:latin typeface="Franklin Gothic Book" panose="020B0503020102020204" pitchFamily="34" charset="0"/>
              </a:rPr>
              <a:t>employés embauchés pour trois nouvelles unités spécialisée</a:t>
            </a:r>
            <a:r>
              <a:rPr lang="fr-FR" sz="2200" dirty="0" smtClean="0">
                <a:solidFill>
                  <a:schemeClr val="tx1">
                    <a:lumMod val="50000"/>
                  </a:schemeClr>
                </a:solidFill>
                <a:latin typeface="Franklin Gothic Book" panose="020B0503020102020204" pitchFamily="34" charset="0"/>
              </a:rPr>
              <a:t>s </a:t>
            </a:r>
            <a:r>
              <a:rPr lang="fr-FR" sz="2200" dirty="0">
                <a:solidFill>
                  <a:schemeClr val="tx1">
                    <a:lumMod val="50000"/>
                  </a:schemeClr>
                </a:solidFill>
                <a:latin typeface="Franklin Gothic Book" panose="020B0503020102020204" pitchFamily="34" charset="0"/>
              </a:rPr>
              <a:t>de Pension à vie</a:t>
            </a:r>
            <a:endParaRPr lang="fr-CA" sz="2200" dirty="0" smtClean="0">
              <a:solidFill>
                <a:schemeClr val="tx1">
                  <a:lumMod val="50000"/>
                </a:schemeClr>
              </a:solidFill>
              <a:latin typeface="Franklin Gothic Book" panose="020B0503020102020204" pitchFamily="34" charset="0"/>
            </a:endParaRPr>
          </a:p>
          <a:p>
            <a:pPr lvl="1"/>
            <a:r>
              <a:rPr lang="fr-CA" sz="2200" dirty="0" smtClean="0">
                <a:solidFill>
                  <a:schemeClr val="tx1">
                    <a:lumMod val="50000"/>
                  </a:schemeClr>
                </a:solidFill>
                <a:latin typeface="Franklin Gothic Book" panose="020B0503020102020204" pitchFamily="34" charset="0"/>
              </a:rPr>
              <a:t>nombre accru d’employés embauchés pour fournir un service direct à la clientèle, c.-à-d. les bureaux régionaux (BR), le Réseau national des centres d’appels (RNCA), la Division des opérations centralisées (DOC), le Bureau de services juridiques des pensions (BSJP), la Direction de la gestion des programmes et de la prestation des services (DGPPS), les employés de soutien (finances, gestion des programmes, etc.</a:t>
            </a:r>
            <a:r>
              <a:rPr lang="fr-FR" sz="2200" dirty="0" smtClean="0">
                <a:solidFill>
                  <a:schemeClr val="tx1">
                    <a:lumMod val="50000"/>
                  </a:schemeClr>
                </a:solidFill>
                <a:latin typeface="Franklin Gothic Book" panose="020B0503020102020204" pitchFamily="34" charset="0"/>
              </a:rPr>
              <a:t>)</a:t>
            </a:r>
            <a:endParaRPr lang="en-US" sz="2200" dirty="0" smtClean="0">
              <a:solidFill>
                <a:schemeClr val="tx1">
                  <a:lumMod val="50000"/>
                </a:schemeClr>
              </a:solidFill>
              <a:latin typeface="Franklin Gothic Book" panose="020B0503020102020204" pitchFamily="34" charset="0"/>
            </a:endParaRPr>
          </a:p>
          <a:p>
            <a:pPr marL="342900" indent="-342900"/>
            <a:r>
              <a:rPr lang="fr-CA" sz="2200" dirty="0" smtClean="0">
                <a:solidFill>
                  <a:schemeClr val="tx1">
                    <a:lumMod val="50000"/>
                  </a:schemeClr>
                </a:solidFill>
                <a:latin typeface="Franklin Gothic Book" panose="020B0503020102020204" pitchFamily="34" charset="0"/>
              </a:rPr>
              <a:t>Nous avons commencé à former les employés et à communiquer avec eux des mois à l’avance à l’aide d’outils et de mesures de soutien qui répondaient à leurs besoins d’apprentissage et qui s’adaptaient à leur horaire exigeant</a:t>
            </a:r>
            <a:r>
              <a:rPr lang="en-US" sz="2200" dirty="0" smtClean="0">
                <a:solidFill>
                  <a:schemeClr val="tx1">
                    <a:lumMod val="50000"/>
                  </a:schemeClr>
                </a:solidFill>
                <a:latin typeface="Franklin Gothic Book" panose="020B0503020102020204" pitchFamily="34" charset="0"/>
              </a:rPr>
              <a:t>.</a:t>
            </a:r>
            <a:r>
              <a:rPr lang="en-CA" sz="2200" b="1" dirty="0" smtClean="0">
                <a:latin typeface="Franklin Gothic Book" panose="020B0503020102020204" pitchFamily="34" charset="0"/>
                <a:cs typeface="Times New Roman" panose="02020603050405020304" pitchFamily="18" charset="0"/>
              </a:rPr>
              <a:t> </a:t>
            </a:r>
          </a:p>
          <a:p>
            <a:pPr marL="800100" lvl="1" indent="-342900"/>
            <a:r>
              <a:rPr lang="fr-CA" sz="1800" dirty="0" smtClean="0">
                <a:latin typeface="Franklin Gothic Book" panose="020B0503020102020204" pitchFamily="34" charset="0"/>
                <a:cs typeface="Times New Roman" panose="02020603050405020304" pitchFamily="18" charset="0"/>
              </a:rPr>
              <a:t>Les défis actuels comprennent l’élaboration du contenu de la formation en même temps que l’élaboration du système, ainsi que les contraintes de temps auxquelles font face les employés lorsqu’ils doivent acquérir de nouvelles connaissances tout en s’acquittant de leurs tâches opérationnelles</a:t>
            </a:r>
            <a:r>
              <a:rPr lang="en-CA" sz="1800" dirty="0" smtClean="0">
                <a:latin typeface="Franklin Gothic Book" panose="020B0503020102020204" pitchFamily="34" charset="0"/>
                <a:ea typeface="Calibri" panose="020F0502020204030204" pitchFamily="34" charset="0"/>
                <a:cs typeface="Times New Roman" panose="02020603050405020304" pitchFamily="18" charset="0"/>
              </a:rPr>
              <a:t>.</a:t>
            </a:r>
            <a:endParaRPr lang="en-US" sz="1800" dirty="0">
              <a:latin typeface="Franklin Gothic Book" panose="020B0503020102020204" pitchFamily="34" charset="0"/>
              <a:ea typeface="Calibri" panose="020F0502020204030204" pitchFamily="34" charset="0"/>
              <a:cs typeface="Times New Roman" panose="02020603050405020304" pitchFamily="18" charset="0"/>
            </a:endParaRPr>
          </a:p>
        </p:txBody>
      </p:sp>
      <p:sp>
        <p:nvSpPr>
          <p:cNvPr id="5" name="Rectangle 4"/>
          <p:cNvSpPr/>
          <p:nvPr>
            <p:custDataLst>
              <p:tags r:id="rId3"/>
            </p:custDataLst>
          </p:nvPr>
        </p:nvSpPr>
        <p:spPr>
          <a:xfrm>
            <a:off x="2668556" y="913118"/>
            <a:ext cx="8296182" cy="738664"/>
          </a:xfrm>
          <a:prstGeom prst="rect">
            <a:avLst/>
          </a:prstGeom>
        </p:spPr>
        <p:txBody>
          <a:bodyPr wrap="square">
            <a:spAutoFit/>
          </a:bodyPr>
          <a:lstStyle/>
          <a:p>
            <a:pPr>
              <a:lnSpc>
                <a:spcPct val="150000"/>
              </a:lnSpc>
            </a:pPr>
            <a:r>
              <a:rPr lang="fr-CA" sz="2800" b="1" dirty="0">
                <a:latin typeface="Franklin Gothic Book" panose="020B0503020102020204" pitchFamily="34" charset="0"/>
              </a:rPr>
              <a:t>Création d’un environnement favorable au succès</a:t>
            </a:r>
          </a:p>
        </p:txBody>
      </p:sp>
    </p:spTree>
    <p:extLst>
      <p:ext uri="{BB962C8B-B14F-4D97-AF65-F5344CB8AC3E}">
        <p14:creationId xmlns:p14="http://schemas.microsoft.com/office/powerpoint/2010/main" val="41245323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1579311|-10846711|-14797230|-8244963|-11249614|SPAC&quot;,&quot;Id&quot;:&quot;5cc2ffca30434667f8d9166d&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22649</TotalTime>
  <Words>908</Words>
  <Application>Microsoft Office PowerPoint</Application>
  <PresentationFormat>Widescreen</PresentationFormat>
  <Paragraphs>138</Paragraphs>
  <Slides>14</Slides>
  <Notes>14</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14</vt:i4>
      </vt:variant>
    </vt:vector>
  </HeadingPairs>
  <TitlesOfParts>
    <vt:vector size="26" baseType="lpstr">
      <vt:lpstr>Microsoft YaHei</vt:lpstr>
      <vt:lpstr>Arial</vt:lpstr>
      <vt:lpstr>Calibri</vt:lpstr>
      <vt:lpstr>Calibri Light</vt:lpstr>
      <vt:lpstr>Franklin Gothic Book</vt:lpstr>
      <vt:lpstr>Franklin Gothic Medium</vt:lpstr>
      <vt:lpstr>Franklin Gothic Medium Cond</vt:lpstr>
      <vt:lpstr>Roboto</vt:lpstr>
      <vt:lpstr>Segoe UI</vt:lpstr>
      <vt:lpstr>Times New Roman</vt:lpstr>
      <vt:lpstr>Office Theme</vt:lpstr>
      <vt:lpstr>5_Office Theme</vt:lpstr>
      <vt:lpstr>PowerPoint Presentation</vt:lpstr>
      <vt:lpstr>PowerPoint Presentation</vt:lpstr>
      <vt:lpstr>PowerPoint Presentation</vt:lpstr>
      <vt:lpstr>PowerPoint Presentation</vt:lpstr>
      <vt:lpstr>PowerPoint Presentation</vt:lpstr>
      <vt:lpstr>Principales priorités opérationnelles pour le 1er avril 2019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Veterans Affairs Canada / Anciens Combattants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Carrie Mills</dc:creator>
  <cp:lastModifiedBy>Rae-Anne MacDonald</cp:lastModifiedBy>
  <cp:revision>430</cp:revision>
  <cp:lastPrinted>2019-04-23T19:03:38Z</cp:lastPrinted>
  <dcterms:created xsi:type="dcterms:W3CDTF">2018-04-17T18:59:04Z</dcterms:created>
  <dcterms:modified xsi:type="dcterms:W3CDTF">2019-04-26T13:14:09Z</dcterms:modified>
</cp:coreProperties>
</file>