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4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5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7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8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9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0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11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2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13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  <p:sldMasterId id="2147483669" r:id="rId3"/>
  </p:sldMasterIdLst>
  <p:notesMasterIdLst>
    <p:notesMasterId r:id="rId18"/>
  </p:notesMasterIdLst>
  <p:handoutMasterIdLst>
    <p:handoutMasterId r:id="rId19"/>
  </p:handoutMasterIdLst>
  <p:sldIdLst>
    <p:sldId id="301" r:id="rId4"/>
    <p:sldId id="437" r:id="rId5"/>
    <p:sldId id="424" r:id="rId6"/>
    <p:sldId id="440" r:id="rId7"/>
    <p:sldId id="397" r:id="rId8"/>
    <p:sldId id="442" r:id="rId9"/>
    <p:sldId id="427" r:id="rId10"/>
    <p:sldId id="429" r:id="rId11"/>
    <p:sldId id="430" r:id="rId12"/>
    <p:sldId id="433" r:id="rId13"/>
    <p:sldId id="438" r:id="rId14"/>
    <p:sldId id="441" r:id="rId15"/>
    <p:sldId id="439" r:id="rId16"/>
    <p:sldId id="43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104"/>
    <a:srgbClr val="3295AC"/>
    <a:srgbClr val="2F8BA1"/>
    <a:srgbClr val="37A2BB"/>
    <a:srgbClr val="35A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79208" autoAdjust="0"/>
  </p:normalViewPr>
  <p:slideViewPr>
    <p:cSldViewPr>
      <p:cViewPr varScale="1">
        <p:scale>
          <a:sx n="62" d="100"/>
          <a:sy n="62" d="100"/>
        </p:scale>
        <p:origin x="161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3213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496" y="6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9E940B-B099-49AD-98F2-91665409957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C5DE33-2C60-4113-B55B-91380F45BE8E}">
      <dgm:prSet phldrT="[Text]" custT="1"/>
      <dgm:spPr/>
      <dgm:t>
        <a:bodyPr/>
        <a:lstStyle/>
        <a:p>
          <a:r>
            <a:rPr lang="fr-CA" sz="1400" dirty="0"/>
            <a:t>Étude : « </a:t>
          </a:r>
          <a:r>
            <a:rPr lang="fr-CA" sz="1400" dirty="0" err="1"/>
            <a:t>Wounded</a:t>
          </a:r>
          <a:r>
            <a:rPr lang="fr-CA" sz="1400" dirty="0"/>
            <a:t> </a:t>
          </a:r>
          <a:r>
            <a:rPr lang="fr-CA" sz="1400" dirty="0" err="1"/>
            <a:t>Veterans</a:t>
          </a:r>
          <a:r>
            <a:rPr lang="fr-CA" sz="1400" dirty="0"/>
            <a:t>, </a:t>
          </a:r>
          <a:r>
            <a:rPr lang="fr-CA" sz="1400" dirty="0" err="1"/>
            <a:t>Wounded</a:t>
          </a:r>
          <a:r>
            <a:rPr lang="fr-CA" sz="1400" dirty="0"/>
            <a:t> </a:t>
          </a:r>
          <a:r>
            <a:rPr lang="fr-CA" sz="1400" dirty="0" err="1"/>
            <a:t>Families</a:t>
          </a:r>
          <a:r>
            <a:rPr lang="fr-CA" sz="1400" dirty="0"/>
            <a:t> </a:t>
          </a:r>
          <a:r>
            <a:rPr lang="fr-CA" sz="1400"/>
            <a:t>» </a:t>
          </a:r>
          <a:r>
            <a:rPr lang="fr-CA" sz="1400" smtClean="0"/>
            <a:t>en anglais seulement (sondage </a:t>
          </a:r>
          <a:r>
            <a:rPr lang="fr-CA" sz="1400" dirty="0"/>
            <a:t>téléphonique)</a:t>
          </a:r>
        </a:p>
      </dgm:t>
    </dgm:pt>
    <dgm:pt modelId="{43AE0D89-EEED-41E5-AF56-F44BDD1CE0C8}" type="parTrans" cxnId="{29166C8B-7AF6-488A-ABBB-6A2BC2F5379E}">
      <dgm:prSet/>
      <dgm:spPr/>
      <dgm:t>
        <a:bodyPr/>
        <a:lstStyle/>
        <a:p>
          <a:endParaRPr lang="en-US"/>
        </a:p>
      </dgm:t>
    </dgm:pt>
    <dgm:pt modelId="{74C5483A-61EA-4FEF-AB8A-280370E8F2E8}" type="sibTrans" cxnId="{29166C8B-7AF6-488A-ABBB-6A2BC2F5379E}">
      <dgm:prSet/>
      <dgm:spPr/>
      <dgm:t>
        <a:bodyPr/>
        <a:lstStyle/>
        <a:p>
          <a:endParaRPr lang="en-US"/>
        </a:p>
      </dgm:t>
    </dgm:pt>
    <dgm:pt modelId="{3561B8E6-A75E-424D-90EE-B8D520288D26}">
      <dgm:prSet phldrT="[Text]" custT="1"/>
      <dgm:spPr/>
      <dgm:t>
        <a:bodyPr/>
        <a:lstStyle/>
        <a:p>
          <a:r>
            <a:rPr lang="fr-CA" sz="1400" smtClean="0"/>
            <a:t>Analyse documentaire</a:t>
          </a:r>
          <a:r>
            <a:rPr lang="fr-CA" sz="1400"/>
            <a:t> : Recherche sur les familles des militaires et des vétérans</a:t>
          </a:r>
        </a:p>
      </dgm:t>
    </dgm:pt>
    <dgm:pt modelId="{CC29D31C-821A-4A57-A221-61557834AD62}" type="parTrans" cxnId="{9CF8EDD5-04EB-4414-876F-1DED16A3B90A}">
      <dgm:prSet/>
      <dgm:spPr/>
      <dgm:t>
        <a:bodyPr/>
        <a:lstStyle/>
        <a:p>
          <a:endParaRPr lang="en-US"/>
        </a:p>
      </dgm:t>
    </dgm:pt>
    <dgm:pt modelId="{884BA87D-F089-46DC-A323-3A9F6945B76C}" type="sibTrans" cxnId="{9CF8EDD5-04EB-4414-876F-1DED16A3B90A}">
      <dgm:prSet/>
      <dgm:spPr/>
      <dgm:t>
        <a:bodyPr/>
        <a:lstStyle/>
        <a:p>
          <a:endParaRPr lang="en-US"/>
        </a:p>
      </dgm:t>
    </dgm:pt>
    <dgm:pt modelId="{FF08A68E-5A9C-4271-8EB5-68982410C055}">
      <dgm:prSet phldrT="[Text]" custT="1"/>
      <dgm:spPr/>
      <dgm:t>
        <a:bodyPr/>
        <a:lstStyle/>
        <a:p>
          <a:r>
            <a:rPr lang="fr-CA" sz="1400"/>
            <a:t>Sondage auprès des familles (en ligne)</a:t>
          </a:r>
        </a:p>
      </dgm:t>
    </dgm:pt>
    <dgm:pt modelId="{40AD538E-ECCC-41FB-A853-5210E6DE34FE}" type="parTrans" cxnId="{F355F271-0F2B-436D-B9EF-5A3552586EF9}">
      <dgm:prSet/>
      <dgm:spPr/>
      <dgm:t>
        <a:bodyPr/>
        <a:lstStyle/>
        <a:p>
          <a:endParaRPr lang="en-US"/>
        </a:p>
      </dgm:t>
    </dgm:pt>
    <dgm:pt modelId="{E2B412F0-090B-44F9-B5F8-41F4CA28A87A}" type="sibTrans" cxnId="{F355F271-0F2B-436D-B9EF-5A3552586EF9}">
      <dgm:prSet/>
      <dgm:spPr/>
      <dgm:t>
        <a:bodyPr/>
        <a:lstStyle/>
        <a:p>
          <a:endParaRPr lang="en-US"/>
        </a:p>
      </dgm:t>
    </dgm:pt>
    <dgm:pt modelId="{50B7F746-B743-455E-9F46-DAE0574FC3E3}">
      <dgm:prSet custT="1"/>
      <dgm:spPr/>
      <dgm:t>
        <a:bodyPr/>
        <a:lstStyle/>
        <a:p>
          <a:r>
            <a:rPr lang="fr-CA" sz="1400"/>
            <a:t>Examen de la portée : </a:t>
          </a:r>
          <a:r>
            <a:rPr lang="fr-CA" sz="1400" smtClean="0"/>
            <a:t>Traumatisme lié </a:t>
          </a:r>
          <a:r>
            <a:rPr lang="fr-CA" sz="1400"/>
            <a:t>au stress opérationnel : L’impact sur la santé mentale et le bien-être de la famille</a:t>
          </a:r>
        </a:p>
      </dgm:t>
    </dgm:pt>
    <dgm:pt modelId="{C429C167-787C-4C20-9D35-8CC04280CA67}" type="parTrans" cxnId="{20844C32-0243-495F-BD49-79861D8A8D01}">
      <dgm:prSet/>
      <dgm:spPr/>
      <dgm:t>
        <a:bodyPr/>
        <a:lstStyle/>
        <a:p>
          <a:endParaRPr lang="en-US"/>
        </a:p>
      </dgm:t>
    </dgm:pt>
    <dgm:pt modelId="{5D8494FB-987D-4D82-B680-B6DA37B8C2BA}" type="sibTrans" cxnId="{20844C32-0243-495F-BD49-79861D8A8D01}">
      <dgm:prSet/>
      <dgm:spPr/>
      <dgm:t>
        <a:bodyPr/>
        <a:lstStyle/>
        <a:p>
          <a:endParaRPr lang="en-US"/>
        </a:p>
      </dgm:t>
    </dgm:pt>
    <dgm:pt modelId="{FD11D493-40CE-44B5-8AA6-E9B4DF911F3F}">
      <dgm:prSet custT="1"/>
      <dgm:spPr/>
      <dgm:t>
        <a:bodyPr/>
        <a:lstStyle/>
        <a:p>
          <a:r>
            <a:rPr lang="fr-CA" sz="1400"/>
            <a:t>Soutien aux familles : </a:t>
          </a:r>
          <a:r>
            <a:rPr lang="fr-CA" sz="1400" smtClean="0">
              <a:latin typeface="+mn-lt"/>
              <a:cs typeface="Arial" panose="020B0604020202020204" pitchFamily="34" charset="0"/>
            </a:rPr>
            <a:t>« Support to Families: Policy Development Options Paper » (d</a:t>
          </a:r>
          <a:r>
            <a:rPr lang="fr-CA" sz="1400" smtClean="0"/>
            <a:t>ocument </a:t>
          </a:r>
          <a:r>
            <a:rPr lang="fr-CA" sz="1400"/>
            <a:t>sur les options en matière d’élaboration de </a:t>
          </a:r>
          <a:r>
            <a:rPr lang="fr-CA" sz="1400" smtClean="0"/>
            <a:t>politiques)</a:t>
          </a:r>
          <a:endParaRPr lang="fr-CA" sz="1400"/>
        </a:p>
      </dgm:t>
    </dgm:pt>
    <dgm:pt modelId="{B64AE018-F756-410C-B4DA-C18284204500}" type="parTrans" cxnId="{86323727-ABCF-4E4E-8617-5B8DECC61C13}">
      <dgm:prSet/>
      <dgm:spPr/>
      <dgm:t>
        <a:bodyPr/>
        <a:lstStyle/>
        <a:p>
          <a:endParaRPr lang="en-US"/>
        </a:p>
      </dgm:t>
    </dgm:pt>
    <dgm:pt modelId="{3BBA2A08-DBBF-4B0B-96AF-E506BE5D86A0}" type="sibTrans" cxnId="{86323727-ABCF-4E4E-8617-5B8DECC61C13}">
      <dgm:prSet/>
      <dgm:spPr/>
      <dgm:t>
        <a:bodyPr/>
        <a:lstStyle/>
        <a:p>
          <a:endParaRPr lang="en-US"/>
        </a:p>
      </dgm:t>
    </dgm:pt>
    <dgm:pt modelId="{F9854D51-7D45-4AED-8FD6-A0C5E0703D03}" type="pres">
      <dgm:prSet presAssocID="{549E940B-B099-49AD-98F2-91665409957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CA"/>
        </a:p>
      </dgm:t>
    </dgm:pt>
    <dgm:pt modelId="{9CEFE6F3-1E34-4073-B770-9BEECB6CF349}" type="pres">
      <dgm:prSet presAssocID="{549E940B-B099-49AD-98F2-91665409957A}" presName="arrow" presStyleLbl="bgShp" presStyleIdx="0" presStyleCnt="1" custScaleX="115352" custLinFactNeighborX="578"/>
      <dgm:spPr/>
    </dgm:pt>
    <dgm:pt modelId="{C7715ECC-C26D-49B0-AFB7-DF67D32B6DA6}" type="pres">
      <dgm:prSet presAssocID="{549E940B-B099-49AD-98F2-91665409957A}" presName="arrowDiagram5" presStyleCnt="0"/>
      <dgm:spPr/>
    </dgm:pt>
    <dgm:pt modelId="{9699A76C-205E-43BB-BDAD-BDE781288614}" type="pres">
      <dgm:prSet presAssocID="{32C5DE33-2C60-4113-B55B-91380F45BE8E}" presName="bullet5a" presStyleLbl="node1" presStyleIdx="0" presStyleCnt="5" custLinFactX="-100000" custLinFactNeighborX="-149241" custLinFactNeighborY="-10903"/>
      <dgm:spPr/>
    </dgm:pt>
    <dgm:pt modelId="{E4FFC631-C147-4FF3-9945-1E8B7D1D0DE9}" type="pres">
      <dgm:prSet presAssocID="{32C5DE33-2C60-4113-B55B-91380F45BE8E}" presName="textBox5a" presStyleLbl="revTx" presStyleIdx="0" presStyleCnt="5" custScaleX="201538" custScaleY="86687" custLinFactNeighborX="-49543" custLinFactNeighborY="356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2B90DB9E-781A-4F76-A07F-E490DA988DD4}" type="pres">
      <dgm:prSet presAssocID="{3561B8E6-A75E-424D-90EE-B8D520288D26}" presName="bullet5b" presStyleLbl="node1" presStyleIdx="1" presStyleCnt="5" custLinFactNeighborY="-35985"/>
      <dgm:spPr/>
    </dgm:pt>
    <dgm:pt modelId="{5319424C-CECD-4821-893E-1DB698508200}" type="pres">
      <dgm:prSet presAssocID="{3561B8E6-A75E-424D-90EE-B8D520288D26}" presName="textBox5b" presStyleLbl="revTx" presStyleIdx="1" presStyleCnt="5" custScaleX="135074" custScaleY="91012" custLinFactNeighborX="7655" custLinFactNeighborY="6873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E60EFE1F-D957-4F5F-A215-5FEF89C56643}" type="pres">
      <dgm:prSet presAssocID="{FF08A68E-5A9C-4271-8EB5-68982410C055}" presName="bullet5c" presStyleLbl="node1" presStyleIdx="2" presStyleCnt="5"/>
      <dgm:spPr/>
    </dgm:pt>
    <dgm:pt modelId="{FEFC0BA2-2790-4A1E-9BBE-5A3B34654275}" type="pres">
      <dgm:prSet presAssocID="{FF08A68E-5A9C-4271-8EB5-68982410C055}" presName="textBox5c" presStyleLbl="revTx" presStyleIdx="2" presStyleCnt="5" custScaleX="94383" custScaleY="81217" custLinFactNeighborX="-15339" custLinFactNeighborY="5084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B5F48FB2-D757-4DEA-8D31-1764C2A4BB71}" type="pres">
      <dgm:prSet presAssocID="{50B7F746-B743-455E-9F46-DAE0574FC3E3}" presName="bullet5d" presStyleLbl="node1" presStyleIdx="3" presStyleCnt="5"/>
      <dgm:spPr/>
    </dgm:pt>
    <dgm:pt modelId="{9E5591AE-1F78-4370-B486-FC7F1274A5A4}" type="pres">
      <dgm:prSet presAssocID="{50B7F746-B743-455E-9F46-DAE0574FC3E3}" presName="textBox5d" presStyleLbl="revTx" presStyleIdx="3" presStyleCnt="5" custScaleY="78258" custLinFactNeighborX="-22853" custLinFactNeighborY="6446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  <dgm:pt modelId="{65065310-687B-4CED-AAA4-D481C1E245D1}" type="pres">
      <dgm:prSet presAssocID="{FD11D493-40CE-44B5-8AA6-E9B4DF911F3F}" presName="bullet5e" presStyleLbl="node1" presStyleIdx="4" presStyleCnt="5"/>
      <dgm:spPr/>
    </dgm:pt>
    <dgm:pt modelId="{F8753755-CE55-473F-95D6-9A5EF52FB613}" type="pres">
      <dgm:prSet presAssocID="{FD11D493-40CE-44B5-8AA6-E9B4DF911F3F}" presName="textBox5e" presStyleLbl="revTx" presStyleIdx="4" presStyleCnt="5" custScaleX="109472" custScaleY="61819" custLinFactNeighborX="-32671" custLinFactNeighborY="-452">
        <dgm:presLayoutVars>
          <dgm:bulletEnabled val="1"/>
        </dgm:presLayoutVars>
      </dgm:prSet>
      <dgm:spPr/>
      <dgm:t>
        <a:bodyPr/>
        <a:lstStyle/>
        <a:p>
          <a:endParaRPr lang="fr-CA"/>
        </a:p>
      </dgm:t>
    </dgm:pt>
  </dgm:ptLst>
  <dgm:cxnLst>
    <dgm:cxn modelId="{9CF8EDD5-04EB-4414-876F-1DED16A3B90A}" srcId="{549E940B-B099-49AD-98F2-91665409957A}" destId="{3561B8E6-A75E-424D-90EE-B8D520288D26}" srcOrd="1" destOrd="0" parTransId="{CC29D31C-821A-4A57-A221-61557834AD62}" sibTransId="{884BA87D-F089-46DC-A323-3A9F6945B76C}"/>
    <dgm:cxn modelId="{841F3B16-A826-4817-BB6C-562EBDE18BFE}" type="presOf" srcId="{FF08A68E-5A9C-4271-8EB5-68982410C055}" destId="{FEFC0BA2-2790-4A1E-9BBE-5A3B34654275}" srcOrd="0" destOrd="0" presId="urn:microsoft.com/office/officeart/2005/8/layout/arrow2"/>
    <dgm:cxn modelId="{03A41905-CA69-4719-A009-BE8B7DAB7E08}" type="presOf" srcId="{50B7F746-B743-455E-9F46-DAE0574FC3E3}" destId="{9E5591AE-1F78-4370-B486-FC7F1274A5A4}" srcOrd="0" destOrd="0" presId="urn:microsoft.com/office/officeart/2005/8/layout/arrow2"/>
    <dgm:cxn modelId="{57D2B23E-409F-410D-8DC5-AA0EB894415E}" type="presOf" srcId="{549E940B-B099-49AD-98F2-91665409957A}" destId="{F9854D51-7D45-4AED-8FD6-A0C5E0703D03}" srcOrd="0" destOrd="0" presId="urn:microsoft.com/office/officeart/2005/8/layout/arrow2"/>
    <dgm:cxn modelId="{2E37565C-AE09-4BEA-B110-50CDA1595B45}" type="presOf" srcId="{3561B8E6-A75E-424D-90EE-B8D520288D26}" destId="{5319424C-CECD-4821-893E-1DB698508200}" srcOrd="0" destOrd="0" presId="urn:microsoft.com/office/officeart/2005/8/layout/arrow2"/>
    <dgm:cxn modelId="{F355F271-0F2B-436D-B9EF-5A3552586EF9}" srcId="{549E940B-B099-49AD-98F2-91665409957A}" destId="{FF08A68E-5A9C-4271-8EB5-68982410C055}" srcOrd="2" destOrd="0" parTransId="{40AD538E-ECCC-41FB-A853-5210E6DE34FE}" sibTransId="{E2B412F0-090B-44F9-B5F8-41F4CA28A87A}"/>
    <dgm:cxn modelId="{20844C32-0243-495F-BD49-79861D8A8D01}" srcId="{549E940B-B099-49AD-98F2-91665409957A}" destId="{50B7F746-B743-455E-9F46-DAE0574FC3E3}" srcOrd="3" destOrd="0" parTransId="{C429C167-787C-4C20-9D35-8CC04280CA67}" sibTransId="{5D8494FB-987D-4D82-B680-B6DA37B8C2BA}"/>
    <dgm:cxn modelId="{86323727-ABCF-4E4E-8617-5B8DECC61C13}" srcId="{549E940B-B099-49AD-98F2-91665409957A}" destId="{FD11D493-40CE-44B5-8AA6-E9B4DF911F3F}" srcOrd="4" destOrd="0" parTransId="{B64AE018-F756-410C-B4DA-C18284204500}" sibTransId="{3BBA2A08-DBBF-4B0B-96AF-E506BE5D86A0}"/>
    <dgm:cxn modelId="{43C609E3-9DF0-45FA-8054-6E7110D11EA1}" type="presOf" srcId="{FD11D493-40CE-44B5-8AA6-E9B4DF911F3F}" destId="{F8753755-CE55-473F-95D6-9A5EF52FB613}" srcOrd="0" destOrd="0" presId="urn:microsoft.com/office/officeart/2005/8/layout/arrow2"/>
    <dgm:cxn modelId="{D9259584-FA2F-459B-8F6D-9505E175D84E}" type="presOf" srcId="{32C5DE33-2C60-4113-B55B-91380F45BE8E}" destId="{E4FFC631-C147-4FF3-9945-1E8B7D1D0DE9}" srcOrd="0" destOrd="0" presId="urn:microsoft.com/office/officeart/2005/8/layout/arrow2"/>
    <dgm:cxn modelId="{29166C8B-7AF6-488A-ABBB-6A2BC2F5379E}" srcId="{549E940B-B099-49AD-98F2-91665409957A}" destId="{32C5DE33-2C60-4113-B55B-91380F45BE8E}" srcOrd="0" destOrd="0" parTransId="{43AE0D89-EEED-41E5-AF56-F44BDD1CE0C8}" sibTransId="{74C5483A-61EA-4FEF-AB8A-280370E8F2E8}"/>
    <dgm:cxn modelId="{B3E6D696-3046-41CF-8714-88139007EDFA}" type="presParOf" srcId="{F9854D51-7D45-4AED-8FD6-A0C5E0703D03}" destId="{9CEFE6F3-1E34-4073-B770-9BEECB6CF349}" srcOrd="0" destOrd="0" presId="urn:microsoft.com/office/officeart/2005/8/layout/arrow2"/>
    <dgm:cxn modelId="{9FCF80A0-5B36-4D26-AD08-FD287797F8D6}" type="presParOf" srcId="{F9854D51-7D45-4AED-8FD6-A0C5E0703D03}" destId="{C7715ECC-C26D-49B0-AFB7-DF67D32B6DA6}" srcOrd="1" destOrd="0" presId="urn:microsoft.com/office/officeart/2005/8/layout/arrow2"/>
    <dgm:cxn modelId="{945F24A7-2BA4-4075-86D6-C945E2781C68}" type="presParOf" srcId="{C7715ECC-C26D-49B0-AFB7-DF67D32B6DA6}" destId="{9699A76C-205E-43BB-BDAD-BDE781288614}" srcOrd="0" destOrd="0" presId="urn:microsoft.com/office/officeart/2005/8/layout/arrow2"/>
    <dgm:cxn modelId="{D1F4F9AA-4661-46E0-894C-5FF57A7792CF}" type="presParOf" srcId="{C7715ECC-C26D-49B0-AFB7-DF67D32B6DA6}" destId="{E4FFC631-C147-4FF3-9945-1E8B7D1D0DE9}" srcOrd="1" destOrd="0" presId="urn:microsoft.com/office/officeart/2005/8/layout/arrow2"/>
    <dgm:cxn modelId="{BBA49D40-5501-40F1-9995-830A3A0ABD4D}" type="presParOf" srcId="{C7715ECC-C26D-49B0-AFB7-DF67D32B6DA6}" destId="{2B90DB9E-781A-4F76-A07F-E490DA988DD4}" srcOrd="2" destOrd="0" presId="urn:microsoft.com/office/officeart/2005/8/layout/arrow2"/>
    <dgm:cxn modelId="{FEA37B13-2EA4-4DF6-8EC7-278C6D4987FD}" type="presParOf" srcId="{C7715ECC-C26D-49B0-AFB7-DF67D32B6DA6}" destId="{5319424C-CECD-4821-893E-1DB698508200}" srcOrd="3" destOrd="0" presId="urn:microsoft.com/office/officeart/2005/8/layout/arrow2"/>
    <dgm:cxn modelId="{4C769917-9351-4F51-A004-F3AB38910C70}" type="presParOf" srcId="{C7715ECC-C26D-49B0-AFB7-DF67D32B6DA6}" destId="{E60EFE1F-D957-4F5F-A215-5FEF89C56643}" srcOrd="4" destOrd="0" presId="urn:microsoft.com/office/officeart/2005/8/layout/arrow2"/>
    <dgm:cxn modelId="{6E39302F-2BC2-4B3B-9F61-183496F69790}" type="presParOf" srcId="{C7715ECC-C26D-49B0-AFB7-DF67D32B6DA6}" destId="{FEFC0BA2-2790-4A1E-9BBE-5A3B34654275}" srcOrd="5" destOrd="0" presId="urn:microsoft.com/office/officeart/2005/8/layout/arrow2"/>
    <dgm:cxn modelId="{E288133C-4EB7-4AD6-9AA6-46237B78E361}" type="presParOf" srcId="{C7715ECC-C26D-49B0-AFB7-DF67D32B6DA6}" destId="{B5F48FB2-D757-4DEA-8D31-1764C2A4BB71}" srcOrd="6" destOrd="0" presId="urn:microsoft.com/office/officeart/2005/8/layout/arrow2"/>
    <dgm:cxn modelId="{ADADD142-3745-4DBE-88C4-5FED1F3F8130}" type="presParOf" srcId="{C7715ECC-C26D-49B0-AFB7-DF67D32B6DA6}" destId="{9E5591AE-1F78-4370-B486-FC7F1274A5A4}" srcOrd="7" destOrd="0" presId="urn:microsoft.com/office/officeart/2005/8/layout/arrow2"/>
    <dgm:cxn modelId="{595CF2C8-2D0A-459C-993E-011D91A5348C}" type="presParOf" srcId="{C7715ECC-C26D-49B0-AFB7-DF67D32B6DA6}" destId="{65065310-687B-4CED-AAA4-D481C1E245D1}" srcOrd="8" destOrd="0" presId="urn:microsoft.com/office/officeart/2005/8/layout/arrow2"/>
    <dgm:cxn modelId="{715676FD-5FB3-40B9-B2D5-02A68231CD67}" type="presParOf" srcId="{C7715ECC-C26D-49B0-AFB7-DF67D32B6DA6}" destId="{F8753755-CE55-473F-95D6-9A5EF52FB613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FE6F3-1E34-4073-B770-9BEECB6CF349}">
      <dsp:nvSpPr>
        <dsp:cNvPr id="0" name=""/>
        <dsp:cNvSpPr/>
      </dsp:nvSpPr>
      <dsp:spPr>
        <a:xfrm>
          <a:off x="158702" y="0"/>
          <a:ext cx="8229619" cy="445897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99A76C-205E-43BB-BDAD-BDE781288614}">
      <dsp:nvSpPr>
        <dsp:cNvPr id="0" name=""/>
        <dsp:cNvSpPr/>
      </dsp:nvSpPr>
      <dsp:spPr>
        <a:xfrm>
          <a:off x="958852" y="3297800"/>
          <a:ext cx="164090" cy="1640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FFC631-C147-4FF3-9945-1E8B7D1D0DE9}">
      <dsp:nvSpPr>
        <dsp:cNvPr id="0" name=""/>
        <dsp:cNvSpPr/>
      </dsp:nvSpPr>
      <dsp:spPr>
        <a:xfrm>
          <a:off x="512361" y="3506178"/>
          <a:ext cx="1883574" cy="919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94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400" kern="1200" dirty="0"/>
            <a:t>Étude : « </a:t>
          </a:r>
          <a:r>
            <a:rPr lang="fr-CA" sz="1400" kern="1200" dirty="0" err="1"/>
            <a:t>Wounded</a:t>
          </a:r>
          <a:r>
            <a:rPr lang="fr-CA" sz="1400" kern="1200" dirty="0"/>
            <a:t> </a:t>
          </a:r>
          <a:r>
            <a:rPr lang="fr-CA" sz="1400" kern="1200" dirty="0" err="1"/>
            <a:t>Veterans</a:t>
          </a:r>
          <a:r>
            <a:rPr lang="fr-CA" sz="1400" kern="1200" dirty="0"/>
            <a:t>, </a:t>
          </a:r>
          <a:r>
            <a:rPr lang="fr-CA" sz="1400" kern="1200" dirty="0" err="1"/>
            <a:t>Wounded</a:t>
          </a:r>
          <a:r>
            <a:rPr lang="fr-CA" sz="1400" kern="1200" dirty="0"/>
            <a:t> </a:t>
          </a:r>
          <a:r>
            <a:rPr lang="fr-CA" sz="1400" kern="1200" dirty="0" err="1"/>
            <a:t>Families</a:t>
          </a:r>
          <a:r>
            <a:rPr lang="fr-CA" sz="1400" kern="1200" dirty="0"/>
            <a:t> </a:t>
          </a:r>
          <a:r>
            <a:rPr lang="fr-CA" sz="1400" kern="1200"/>
            <a:t>» </a:t>
          </a:r>
          <a:r>
            <a:rPr lang="fr-CA" sz="1400" kern="1200" smtClean="0"/>
            <a:t>en anglais seulement (sondage </a:t>
          </a:r>
          <a:r>
            <a:rPr lang="fr-CA" sz="1400" kern="1200" dirty="0"/>
            <a:t>téléphonique)</a:t>
          </a:r>
        </a:p>
      </dsp:txBody>
      <dsp:txXfrm>
        <a:off x="512361" y="3506178"/>
        <a:ext cx="1883574" cy="919952"/>
      </dsp:txXfrm>
    </dsp:sp>
    <dsp:sp modelId="{2B90DB9E-781A-4F76-A07F-E490DA988DD4}">
      <dsp:nvSpPr>
        <dsp:cNvPr id="0" name=""/>
        <dsp:cNvSpPr/>
      </dsp:nvSpPr>
      <dsp:spPr>
        <a:xfrm>
          <a:off x="2256059" y="2369821"/>
          <a:ext cx="256836" cy="2568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9424C-CECD-4821-893E-1DB698508200}">
      <dsp:nvSpPr>
        <dsp:cNvPr id="0" name=""/>
        <dsp:cNvSpPr/>
      </dsp:nvSpPr>
      <dsp:spPr>
        <a:xfrm>
          <a:off x="2267445" y="2758585"/>
          <a:ext cx="1599685" cy="170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0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400" kern="1200" smtClean="0"/>
            <a:t>Analyse documentaire</a:t>
          </a:r>
          <a:r>
            <a:rPr lang="fr-CA" sz="1400" kern="1200"/>
            <a:t> : Recherche sur les familles des militaires et des vétérans</a:t>
          </a:r>
        </a:p>
      </dsp:txBody>
      <dsp:txXfrm>
        <a:off x="2267445" y="2758585"/>
        <a:ext cx="1599685" cy="1700385"/>
      </dsp:txXfrm>
    </dsp:sp>
    <dsp:sp modelId="{E60EFE1F-D957-4F5F-A215-5FEF89C56643}">
      <dsp:nvSpPr>
        <dsp:cNvPr id="0" name=""/>
        <dsp:cNvSpPr/>
      </dsp:nvSpPr>
      <dsp:spPr>
        <a:xfrm>
          <a:off x="3397556" y="1781804"/>
          <a:ext cx="342448" cy="3424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C0BA2-2790-4A1E-9BBE-5A3B34654275}">
      <dsp:nvSpPr>
        <dsp:cNvPr id="0" name=""/>
        <dsp:cNvSpPr/>
      </dsp:nvSpPr>
      <dsp:spPr>
        <a:xfrm>
          <a:off x="3396244" y="2315776"/>
          <a:ext cx="1299588" cy="2035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400" kern="1200"/>
            <a:t>Sondage auprès des familles (en ligne)</a:t>
          </a:r>
        </a:p>
      </dsp:txBody>
      <dsp:txXfrm>
        <a:off x="3396244" y="2315776"/>
        <a:ext cx="1299588" cy="2035250"/>
      </dsp:txXfrm>
    </dsp:sp>
    <dsp:sp modelId="{B5F48FB2-D757-4DEA-8D31-1764C2A4BB71}">
      <dsp:nvSpPr>
        <dsp:cNvPr id="0" name=""/>
        <dsp:cNvSpPr/>
      </dsp:nvSpPr>
      <dsp:spPr>
        <a:xfrm>
          <a:off x="4724545" y="1250295"/>
          <a:ext cx="442329" cy="4423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5591AE-1F78-4370-B486-FC7F1274A5A4}">
      <dsp:nvSpPr>
        <dsp:cNvPr id="0" name=""/>
        <dsp:cNvSpPr/>
      </dsp:nvSpPr>
      <dsp:spPr>
        <a:xfrm>
          <a:off x="4619628" y="1988807"/>
          <a:ext cx="1426870" cy="23379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38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400" kern="1200"/>
            <a:t>Examen de la portée : </a:t>
          </a:r>
          <a:r>
            <a:rPr lang="fr-CA" sz="1400" kern="1200" smtClean="0"/>
            <a:t>Traumatisme lié </a:t>
          </a:r>
          <a:r>
            <a:rPr lang="fr-CA" sz="1400" kern="1200"/>
            <a:t>au stress opérationnel : L’impact sur la santé mentale et le bien-être de la famille</a:t>
          </a:r>
        </a:p>
      </dsp:txBody>
      <dsp:txXfrm>
        <a:off x="4619628" y="1988807"/>
        <a:ext cx="1426870" cy="2337966"/>
      </dsp:txXfrm>
    </dsp:sp>
    <dsp:sp modelId="{65065310-687B-4CED-AAA4-D481C1E245D1}">
      <dsp:nvSpPr>
        <dsp:cNvPr id="0" name=""/>
        <dsp:cNvSpPr/>
      </dsp:nvSpPr>
      <dsp:spPr>
        <a:xfrm>
          <a:off x="6090774" y="895361"/>
          <a:ext cx="563613" cy="5636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753755-CE55-473F-95D6-9A5EF52FB613}">
      <dsp:nvSpPr>
        <dsp:cNvPr id="0" name=""/>
        <dsp:cNvSpPr/>
      </dsp:nvSpPr>
      <dsp:spPr>
        <a:xfrm>
          <a:off x="5838832" y="1788847"/>
          <a:ext cx="1562023" cy="2028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64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1400" kern="1200"/>
            <a:t>Soutien aux familles : </a:t>
          </a:r>
          <a:r>
            <a:rPr lang="fr-CA" sz="1400" kern="1200" smtClean="0">
              <a:latin typeface="+mn-lt"/>
              <a:cs typeface="Arial" panose="020B0604020202020204" pitchFamily="34" charset="0"/>
            </a:rPr>
            <a:t>« Support to Families: Policy Development Options Paper » (d</a:t>
          </a:r>
          <a:r>
            <a:rPr lang="fr-CA" sz="1400" kern="1200" smtClean="0"/>
            <a:t>ocument </a:t>
          </a:r>
          <a:r>
            <a:rPr lang="fr-CA" sz="1400" kern="1200"/>
            <a:t>sur les options en matière d’élaboration de </a:t>
          </a:r>
          <a:r>
            <a:rPr lang="fr-CA" sz="1400" kern="1200" smtClean="0"/>
            <a:t>politiques)</a:t>
          </a:r>
          <a:endParaRPr lang="fr-CA" sz="1400" kern="1200"/>
        </a:p>
      </dsp:txBody>
      <dsp:txXfrm>
        <a:off x="5838832" y="1788847"/>
        <a:ext cx="1562023" cy="2028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ED9B8-A90B-4598-9529-3571B63B4B34}" type="datetimeFigureOut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AD8A5-013A-4C92-971F-5617735BF7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72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09D4B-4C88-4F1C-9044-0EE1A252A597}" type="datetimeFigureOut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C40E0-7A83-4528-8B33-E487DCE0C0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32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643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406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81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416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3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17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19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00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1200" b="0" i="0" u="none" strike="noStrike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45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45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90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59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40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C40E0-7A83-4528-8B33-E487DCE0C0B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90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6CBA-507D-4473-9242-BFAF9410E568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ED84-6E73-4F1B-9826-FA7AF76C3702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752600"/>
            <a:ext cx="8229600" cy="4267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5722-2B46-4F76-9B44-00288A6DC7E0}" type="datetimeFigureOut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471D-743F-4A54-B334-83EC105EBC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5722-2B46-4F76-9B44-00288A6DC7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2018/06/18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471D-743F-4A54-B334-83EC105EB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23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AD35F-0F15-4C4C-A95A-187181F4463D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9" descr="canada-wordmark_colou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6324600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banner4-color-version-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151597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95B6-D162-483F-BAB8-3BF690DE8715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42CA-062C-465B-9D3D-3F64F1EED42F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A7868-7DBF-48EA-A5F3-8D7E50E2642D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4CB5-038E-4AF0-8931-E0E5F2A28473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1CFE4-646E-4CB2-9687-50A5FEE842CD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11C4C-8057-459C-AC71-8DCFBD1DF2D4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609B-0B97-4960-8C02-40FED40575DE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EED84-6E73-4F1B-9826-FA7AF76C3702}" type="datetime1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2E7D6-00FC-4F05-8D68-6F69D83B91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banner4-color-version-e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4000" cy="1515979"/>
          </a:xfrm>
          <a:prstGeom prst="rect">
            <a:avLst/>
          </a:prstGeom>
        </p:spPr>
      </p:pic>
      <p:pic>
        <p:nvPicPr>
          <p:cNvPr id="8" name="Picture 9" descr="canada-wordmark_colou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324600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levl</a:t>
            </a:r>
            <a:endParaRPr lang="en-U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5722-2B46-4F76-9B44-00288A6DC7E0}" type="datetimeFigureOut">
              <a:rPr lang="en-US" smtClean="0"/>
              <a:pPr/>
              <a:t>2018/06/18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5471D-743F-4A54-B334-83EC105EBC3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banner4-color-version-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15159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levl</a:t>
            </a:r>
            <a:endParaRPr lang="en-U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5722-2B46-4F76-9B44-00288A6DC7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2018/06/18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5471D-743F-4A54-B334-83EC105EB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banner4-color-version-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1515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50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diagramQuickStyle" Target="../diagrams/quickStyle1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diagramLayout" Target="../diagrams/layout1.xml"/><Relationship Id="rId2" Type="http://schemas.openxmlformats.org/officeDocument/2006/relationships/tags" Target="../tags/tag4.xml"/><Relationship Id="rId16" Type="http://schemas.openxmlformats.org/officeDocument/2006/relationships/diagramData" Target="../diagrams/data1.xml"/><Relationship Id="rId20" Type="http://schemas.microsoft.com/office/2007/relationships/diagramDrawing" Target="../diagrams/drawing1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notesSlide" Target="../notesSlides/notesSlide2.xml"/><Relationship Id="rId10" Type="http://schemas.openxmlformats.org/officeDocument/2006/relationships/tags" Target="../tags/tag12.xml"/><Relationship Id="rId19" Type="http://schemas.openxmlformats.org/officeDocument/2006/relationships/diagramColors" Target="../diagrams/colors1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09600" y="2209800"/>
            <a:ext cx="7772400" cy="2743200"/>
          </a:xfrm>
        </p:spPr>
        <p:txBody>
          <a:bodyPr>
            <a:normAutofit fontScale="90000"/>
          </a:bodyPr>
          <a:lstStyle/>
          <a:p>
            <a:r>
              <a:rPr lang="fr-CA" sz="3200" b="1">
                <a:latin typeface="Arial" panose="020B0604020202020204" pitchFamily="34" charset="0"/>
                <a:cs typeface="Arial" panose="020B0604020202020204" pitchFamily="34" charset="0"/>
              </a:rPr>
              <a:t>NOUVELLE RECHERCHE SUR LES FAMILLES DES VÉTÉRANS : </a:t>
            </a:r>
            <a:r>
              <a:rPr lang="fr-CA" sz="2700" b="1">
                <a:latin typeface="Arial" panose="020B0604020202020204" pitchFamily="34" charset="0"/>
                <a:cs typeface="Arial" panose="020B0604020202020204" pitchFamily="34" charset="0"/>
              </a:rPr>
              <a:t>Étude qualitative sur la santé et le bien-être des familles des vétérans des Forces armées canadiennes aux prises avec des problèmes de santé mentale</a:t>
            </a:r>
            <a:br>
              <a:rPr lang="fr-CA" sz="27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3200" b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A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400" cap="all">
                <a:latin typeface="Arial" panose="020B0604020202020204" pitchFamily="34" charset="0"/>
                <a:cs typeface="Arial" panose="020B0604020202020204" pitchFamily="34" charset="0"/>
              </a:rPr>
              <a:t>JUIN 2018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DB1ED40A-8080-4AFD-ADA4-1BC6E6AB8C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316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2045700"/>
            <a:ext cx="8382000" cy="4656525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Défis identitaires (se perdre soi-même, abandonner son emploi, être un aidant naturel et non un conjoint)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Le vétéran est dans le déni et les familles font face à la stigmatisation et à la peur de ce que les autres pensent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soutiens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ciblent les vétérans et il y a un manque d’information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S’en remettre au vétéran comme principale source d’information </a:t>
            </a:r>
            <a:r>
              <a:rPr lang="fr-CA" sz="1800" i="1" dirty="0">
                <a:latin typeface="Arial" panose="020B0604020202020204" pitchFamily="34" charset="0"/>
                <a:cs typeface="Arial" panose="020B0604020202020204" pitchFamily="34" charset="0"/>
              </a:rPr>
              <a:t>« ... mon mari est celui qui reçoit toute l’information, mais c’est lui qui est malade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CA" sz="1800" i="1" dirty="0">
                <a:latin typeface="Arial" panose="020B0604020202020204" pitchFamily="34" charset="0"/>
                <a:cs typeface="Arial" panose="020B0604020202020204" pitchFamily="34" charset="0"/>
              </a:rPr>
              <a:t> Et quand on lui donne des informations, il oublie. »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Navigation : ce qui est disponible et qui est admissible; la preuve du problème de santé mentale est liée au service; la bureaucratie et la paperasserie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Lacunes culturelles (p. ex. compréhension insuffisante de la part des fournisseurs de services civils et des amis) : </a:t>
            </a:r>
            <a:r>
              <a:rPr lang="fr-CA" sz="1800" i="1" dirty="0">
                <a:latin typeface="Arial" panose="020B0604020202020204" pitchFamily="34" charset="0"/>
                <a:cs typeface="Arial" panose="020B0604020202020204" pitchFamily="34" charset="0"/>
              </a:rPr>
              <a:t>« Nous nous sentons très isolés, puisque personne ne comprend vraiment ce qui se passe. »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Isolement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géographique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rural/éloigné)</a:t>
            </a: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1450564"/>
            <a:ext cx="9144000" cy="726848"/>
          </a:xfrm>
        </p:spPr>
        <p:txBody>
          <a:bodyPr>
            <a:noAutofit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Obstacles </a:t>
            </a:r>
            <a:r>
              <a:rPr lang="fr-CA" sz="2800" b="1" smtClean="0">
                <a:latin typeface="Arial" panose="020B0604020202020204" pitchFamily="34" charset="0"/>
                <a:cs typeface="Arial" panose="020B0604020202020204" pitchFamily="34" charset="0"/>
              </a:rPr>
              <a:t>recensés </a:t>
            </a:r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par les familles</a:t>
            </a:r>
          </a:p>
        </p:txBody>
      </p:sp>
    </p:spTree>
    <p:extLst>
      <p:ext uri="{BB962C8B-B14F-4D97-AF65-F5344CB8AC3E}">
        <p14:creationId xmlns:p14="http://schemas.microsoft.com/office/powerpoint/2010/main" val="85544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65234" y="2250848"/>
            <a:ext cx="8382000" cy="3902075"/>
          </a:xfrm>
        </p:spPr>
        <p:txBody>
          <a:bodyPr>
            <a:normAutofit lnSpcReduction="10000"/>
          </a:bodyPr>
          <a:lstStyle/>
          <a:p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Combler les lacunes dans les services et les soutiens, comme les services pour les enfants ou les services ciblés dans les régions rurales et éloignées</a:t>
            </a:r>
          </a:p>
          <a:p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Ils veulent participer davantage aux soins de santé mentale des vétérans, par exemple en disposant de ressources pour mieux comprendre les besoins des vétérans</a:t>
            </a:r>
          </a:p>
          <a:p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Ils veulent participer davantage au processus de transition et voir la navigation simplifiée pour accéder </a:t>
            </a:r>
            <a:r>
              <a:rPr lang="fr-CA" sz="2200" smtClean="0"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soutien</a:t>
            </a:r>
          </a:p>
          <a:p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Ils croient que les processus, les systèmes et les services de transition pourraient être améliorés, par exemple en s’assurant que les avantages sont en place avant la libération</a:t>
            </a:r>
          </a:p>
          <a:p>
            <a:pPr marL="857250" lvl="2" indent="-45720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-15766" y="1524000"/>
            <a:ext cx="9144000" cy="726848"/>
          </a:xfrm>
        </p:spPr>
        <p:txBody>
          <a:bodyPr>
            <a:noAutofit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Suggestions des membres de la famille</a:t>
            </a:r>
          </a:p>
        </p:txBody>
      </p:sp>
    </p:spTree>
    <p:extLst>
      <p:ext uri="{BB962C8B-B14F-4D97-AF65-F5344CB8AC3E}">
        <p14:creationId xmlns:p14="http://schemas.microsoft.com/office/powerpoint/2010/main" val="22871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2102781"/>
            <a:ext cx="8382000" cy="4253569"/>
          </a:xfrm>
        </p:spPr>
        <p:txBody>
          <a:bodyPr>
            <a:normAutofit fontScale="92500" lnSpcReduction="20000"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Cette étude qualitative a confirmé la pensée précédente que les familles :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sont importantes pour la santé, le bien-être et la transition de la vie militaire à la vie civile du vétéran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vivent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stress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l’épuisement de l’aidant</a:t>
            </a: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mettent leur emploi en attente ou limitent la progression de carrière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sont résilientes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peuvent se sentir isolées et incomprises par la société « civile »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s’engagent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assumer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les obligations familiales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ont de la difficulté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s’y retrouver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dans le système pour avoir accès au soutien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ne sont pas au courant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tous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soutiens </a:t>
            </a: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qui leur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sont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offerts</a:t>
            </a: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préfèrent recevoir de l’information et du soutien directement (et non par l’intermédiaire du vétéran)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font face à des obstacles comme la stigmatisation et l’isolement géographique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-285750">
              <a:buFont typeface="Wingdings" panose="05000000000000000000" pitchFamily="2" charset="2"/>
              <a:buChar char="ü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-457200">
              <a:buFont typeface="Wingdings" panose="05000000000000000000" pitchFamily="2" charset="2"/>
              <a:buChar char="ü"/>
            </a:pPr>
            <a:endParaRPr lang="en-C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2" indent="0">
              <a:buNone/>
            </a:pPr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838200" y="1375933"/>
            <a:ext cx="7620000" cy="726848"/>
          </a:xfrm>
        </p:spPr>
        <p:txBody>
          <a:bodyPr>
            <a:noAutofit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Que savons-nous aujourd’hui?</a:t>
            </a:r>
          </a:p>
        </p:txBody>
      </p:sp>
    </p:spTree>
    <p:extLst>
      <p:ext uri="{BB962C8B-B14F-4D97-AF65-F5344CB8AC3E}">
        <p14:creationId xmlns:p14="http://schemas.microsoft.com/office/powerpoint/2010/main" val="428220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71055" y="2362200"/>
            <a:ext cx="8382000" cy="4253569"/>
          </a:xfrm>
        </p:spPr>
        <p:txBody>
          <a:bodyPr>
            <a:normAutofit fontScale="92500" lnSpcReduction="20000"/>
          </a:bodyPr>
          <a:lstStyle/>
          <a:p>
            <a:pPr marL="0" indent="-400050"/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De nouvelles preuves indiquent que les membres de la famille 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font face à des défis identitaires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trouvent que les soutiens centrés sur les militaires fonctionnent le mieux (identité partagée)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sont les premiers à reconnaître les problèmes du vétéran, et leurs problèmes de santé mentale ont souvent commencé avant la libération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sont habitués à une culture qui ne cherche pas à obtenir de l’aide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ont besoin de recevoir de l’information avant la libération du vétéran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peuvent tirer un sens du but de leur rôle dans les soins à donner au vétéran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ont mis au point des mécanismes d’adaptation positifs qui peuvent aider d’autres familles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peuvent avoir besoin d’aide en ce qui concerne les mécanismes d’adaptation négatifs, comme l’abus de substances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signalent les avantages du counseling, de la thérapie et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d’autres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soutiens officiels</a:t>
            </a:r>
            <a:endParaRPr lang="fr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800" dirty="0">
                <a:latin typeface="Arial" panose="020B0604020202020204" pitchFamily="34" charset="0"/>
                <a:cs typeface="Arial" panose="020B0604020202020204" pitchFamily="34" charset="0"/>
              </a:rPr>
              <a:t>préfèrent le soutien par les pairs (identité partagée) et les interactions en ligne comme soutiens informels</a:t>
            </a:r>
          </a:p>
          <a:p>
            <a:pPr marL="685800" lvl="2" indent="-285750">
              <a:buFont typeface="Wingdings" panose="05000000000000000000" pitchFamily="2" charset="2"/>
              <a:buChar char="ü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-457200">
              <a:buFont typeface="Wingdings" panose="05000000000000000000" pitchFamily="2" charset="2"/>
              <a:buChar char="ü"/>
            </a:pPr>
            <a:endParaRPr lang="en-CA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2" indent="0">
              <a:buNone/>
            </a:pPr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71055" y="1529646"/>
            <a:ext cx="8001000" cy="726848"/>
          </a:xfrm>
        </p:spPr>
        <p:txBody>
          <a:bodyPr>
            <a:noAutofit/>
          </a:bodyPr>
          <a:lstStyle/>
          <a:p>
            <a:r>
              <a:rPr lang="fr-CA" sz="2800" b="1" dirty="0">
                <a:latin typeface="Arial" panose="020B0604020202020204" pitchFamily="34" charset="0"/>
                <a:cs typeface="Arial" panose="020B0604020202020204" pitchFamily="34" charset="0"/>
              </a:rPr>
              <a:t>Qu’est-ce qui est nouveau dans cette étude?</a:t>
            </a:r>
          </a:p>
        </p:txBody>
      </p:sp>
    </p:spTree>
    <p:extLst>
      <p:ext uri="{BB962C8B-B14F-4D97-AF65-F5344CB8AC3E}">
        <p14:creationId xmlns:p14="http://schemas.microsoft.com/office/powerpoint/2010/main" val="354117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0" y="1450564"/>
            <a:ext cx="9144000" cy="726848"/>
          </a:xfrm>
        </p:spPr>
        <p:txBody>
          <a:bodyPr>
            <a:noAutofit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Ce que cela signifie pour ACC?</a:t>
            </a:r>
          </a:p>
        </p:txBody>
      </p:sp>
      <p:sp>
        <p:nvSpPr>
          <p:cNvPr id="6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7200" y="2129119"/>
            <a:ext cx="8382000" cy="4275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200" dirty="0">
                <a:latin typeface="Arial" panose="020B0604020202020204" pitchFamily="34" charset="0"/>
                <a:cs typeface="Arial" panose="020B0604020202020204" pitchFamily="34" charset="0"/>
              </a:rPr>
              <a:t>Les programmes prévus dans le budget de 2017 amélioreront le soutien aux familles par les points suivants :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Allocation de reconnaissance pour aidant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Fonds pour le bien-être des vétérans et de leur famille – investir dans des façons novatrices de soutenir les vétérans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leur famille</a:t>
            </a:r>
            <a:endParaRPr lang="fr-CA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Élargissement du programme pour les familles des vétérans dans tous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Centres </a:t>
            </a: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de ressources pour les familles des militaires (CRFM)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Centre d’excellence sur le TSPT et les états de santé mentale connexes</a:t>
            </a:r>
          </a:p>
          <a:p>
            <a:pPr marL="400050" lvl="2" indent="0">
              <a:buFont typeface="Arial" pitchFamily="34" charset="0"/>
              <a:buNone/>
            </a:pPr>
            <a:endParaRPr lang="en-CA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200" dirty="0">
                <a:latin typeface="Arial" panose="020B0604020202020204" pitchFamily="34" charset="0"/>
                <a:cs typeface="Arial" panose="020B0604020202020204" pitchFamily="34" charset="0"/>
              </a:rPr>
              <a:t>La mise en œuvre de ces programmes et l’élaboration de nouveaux programmes devraient tenir compte des données probantes, y compris :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L’approche directe auprès des familles a été citée comme un domaine à améliorer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Les familles ont trouvé de l’aide par le biais de mécanismes formels et informels de soutien par les pairs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Aide requise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s’y retrouver </a:t>
            </a: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dans le système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L’isolement géographique est un obstacle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Les familles signalent les avantages des interactions en ligne </a:t>
            </a:r>
          </a:p>
          <a:p>
            <a:pPr marL="857250" lvl="2" indent="-457200">
              <a:buFont typeface="Wingdings" panose="05000000000000000000" pitchFamily="2" charset="2"/>
              <a:buChar char="ü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L’information n’est pas nécessairement transmise à la famille par le vétéran </a:t>
            </a:r>
          </a:p>
        </p:txBody>
      </p:sp>
    </p:spTree>
    <p:extLst>
      <p:ext uri="{BB962C8B-B14F-4D97-AF65-F5344CB8AC3E}">
        <p14:creationId xmlns:p14="http://schemas.microsoft.com/office/powerpoint/2010/main" val="411545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15240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04800" y="2324100"/>
            <a:ext cx="8382000" cy="403225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−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−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−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304799" y="1562100"/>
            <a:ext cx="8610601" cy="800100"/>
          </a:xfrm>
        </p:spPr>
        <p:txBody>
          <a:bodyPr>
            <a:noAutofit/>
          </a:bodyPr>
          <a:lstStyle/>
          <a:p>
            <a:r>
              <a:rPr lang="fr-CA" sz="2600" b="1">
                <a:latin typeface="Arial" panose="020B0604020202020204" pitchFamily="34" charset="0"/>
                <a:cs typeface="Arial" panose="020B0604020202020204" pitchFamily="34" charset="0"/>
              </a:rPr>
              <a:t>Comprendre les besoins des familles des vétérans : Établissement d’une base de données probantes</a:t>
            </a:r>
          </a:p>
        </p:txBody>
      </p:sp>
      <p:graphicFrame>
        <p:nvGraphicFramePr>
          <p:cNvPr id="2" name="Diagram 1"/>
          <p:cNvGraphicFramePr/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824627814"/>
              </p:ext>
            </p:extLst>
          </p:nvPr>
        </p:nvGraphicFramePr>
        <p:xfrm>
          <a:off x="450848" y="2125980"/>
          <a:ext cx="8464551" cy="4458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sp>
        <p:nvSpPr>
          <p:cNvPr id="3" name="Rounded Rectangle 2"/>
          <p:cNvSpPr/>
          <p:nvPr>
            <p:custDataLst>
              <p:tags r:id="rId6"/>
            </p:custDataLst>
          </p:nvPr>
        </p:nvSpPr>
        <p:spPr>
          <a:xfrm>
            <a:off x="838200" y="4800600"/>
            <a:ext cx="838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2007</a:t>
            </a:r>
          </a:p>
        </p:txBody>
      </p:sp>
      <p:sp>
        <p:nvSpPr>
          <p:cNvPr id="8" name="Rounded Rectangle 7"/>
          <p:cNvSpPr/>
          <p:nvPr>
            <p:custDataLst>
              <p:tags r:id="rId7"/>
            </p:custDataLst>
          </p:nvPr>
        </p:nvSpPr>
        <p:spPr>
          <a:xfrm>
            <a:off x="1905000" y="4123471"/>
            <a:ext cx="838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2015</a:t>
            </a:r>
          </a:p>
        </p:txBody>
      </p:sp>
      <p:sp>
        <p:nvSpPr>
          <p:cNvPr id="9" name="Rounded Rectangle 8"/>
          <p:cNvSpPr/>
          <p:nvPr>
            <p:custDataLst>
              <p:tags r:id="rId8"/>
            </p:custDataLst>
          </p:nvPr>
        </p:nvSpPr>
        <p:spPr>
          <a:xfrm>
            <a:off x="3048000" y="3429000"/>
            <a:ext cx="838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2015</a:t>
            </a:r>
          </a:p>
        </p:txBody>
      </p:sp>
      <p:sp>
        <p:nvSpPr>
          <p:cNvPr id="10" name="Rounded Rectangle 9"/>
          <p:cNvSpPr/>
          <p:nvPr>
            <p:custDataLst>
              <p:tags r:id="rId9"/>
            </p:custDataLst>
          </p:nvPr>
        </p:nvSpPr>
        <p:spPr>
          <a:xfrm>
            <a:off x="4343400" y="2938035"/>
            <a:ext cx="838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2016</a:t>
            </a:r>
          </a:p>
        </p:txBody>
      </p:sp>
      <p:sp>
        <p:nvSpPr>
          <p:cNvPr id="11" name="Rounded Rectangle 10"/>
          <p:cNvSpPr/>
          <p:nvPr>
            <p:custDataLst>
              <p:tags r:id="rId10"/>
            </p:custDataLst>
          </p:nvPr>
        </p:nvSpPr>
        <p:spPr>
          <a:xfrm>
            <a:off x="5943600" y="2514600"/>
            <a:ext cx="838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2016</a:t>
            </a:r>
          </a:p>
        </p:txBody>
      </p:sp>
      <p:sp>
        <p:nvSpPr>
          <p:cNvPr id="12" name="Oval 11"/>
          <p:cNvSpPr/>
          <p:nvPr>
            <p:custDataLst>
              <p:tags r:id="rId11"/>
            </p:custDataLst>
          </p:nvPr>
        </p:nvSpPr>
        <p:spPr>
          <a:xfrm>
            <a:off x="7620000" y="2781567"/>
            <a:ext cx="724561" cy="72456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Rounded Rectangle 14"/>
          <p:cNvSpPr/>
          <p:nvPr>
            <p:custDataLst>
              <p:tags r:id="rId12"/>
            </p:custDataLst>
          </p:nvPr>
        </p:nvSpPr>
        <p:spPr>
          <a:xfrm>
            <a:off x="7429501" y="2269117"/>
            <a:ext cx="838200" cy="3048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/>
              <a:t>2018</a:t>
            </a:r>
          </a:p>
        </p:txBody>
      </p:sp>
      <p:grpSp>
        <p:nvGrpSpPr>
          <p:cNvPr id="16" name="Group 15"/>
          <p:cNvGrpSpPr/>
          <p:nvPr>
            <p:custDataLst>
              <p:tags r:id="rId13"/>
            </p:custDataLst>
          </p:nvPr>
        </p:nvGrpSpPr>
        <p:grpSpPr>
          <a:xfrm>
            <a:off x="7664529" y="3674941"/>
            <a:ext cx="1562023" cy="897060"/>
            <a:chOff x="6248485" y="1836466"/>
            <a:chExt cx="1562023" cy="2028777"/>
          </a:xfrm>
        </p:grpSpPr>
        <p:sp>
          <p:nvSpPr>
            <p:cNvPr id="17" name="Rectangle 16"/>
            <p:cNvSpPr/>
            <p:nvPr/>
          </p:nvSpPr>
          <p:spPr>
            <a:xfrm>
              <a:off x="6248485" y="1836466"/>
              <a:ext cx="1562023" cy="202877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6248485" y="1836466"/>
              <a:ext cx="1562023" cy="20287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8647" tIns="0" rIns="0" bIns="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CA" sz="1400" b="1">
                  <a:solidFill>
                    <a:srgbClr val="FF0000"/>
                  </a:solidFill>
                </a:rPr>
                <a:t>Étude qualitative sur le bien-être des familles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6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15240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1" y="2104697"/>
            <a:ext cx="8229599" cy="4448504"/>
          </a:xfrm>
        </p:spPr>
        <p:txBody>
          <a:bodyPr>
            <a:normAutofit fontScale="85000" lnSpcReduction="20000"/>
          </a:bodyPr>
          <a:lstStyle/>
          <a:p>
            <a:r>
              <a:rPr lang="fr-CA" sz="2100">
                <a:latin typeface="Arial" panose="020B0604020202020204" pitchFamily="34" charset="0"/>
                <a:cs typeface="Arial" panose="020B0604020202020204" pitchFamily="34" charset="0"/>
              </a:rPr>
              <a:t>Les relations familiales sont essentielles au bien-être et à la satisfaction à l’égard de la vie des membres des FAC et des vétérans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2100">
                <a:latin typeface="Arial" panose="020B0604020202020204" pitchFamily="34" charset="0"/>
                <a:cs typeface="Arial" panose="020B0604020202020204" pitchFamily="34" charset="0"/>
              </a:rPr>
              <a:t>Les familles des militaires montrent des forces dans des domaines tels que : 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La résilience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La loyauté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La débrouillardise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La fierté</a:t>
            </a:r>
          </a:p>
          <a:p>
            <a:pPr lvl="1"/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2100">
                <a:latin typeface="Arial" panose="020B0604020202020204" pitchFamily="34" charset="0"/>
                <a:cs typeface="Arial" panose="020B0604020202020204" pitchFamily="34" charset="0"/>
              </a:rPr>
              <a:t>Les répercussions négatives potentielles du service militaire sur les familles comprennent :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Le divorce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L’insécurité financière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Le stress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Un faible degré de satisfaction de la vie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Des problèmes de santé mentale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Des problèmes de comportement chez les enfants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Des sacrifices de carrière pour le conjoint</a:t>
            </a:r>
          </a:p>
          <a:p>
            <a:pPr lvl="1"/>
            <a:r>
              <a:rPr lang="fr-CA" sz="1700">
                <a:latin typeface="Arial" panose="020B0604020202020204" pitchFamily="34" charset="0"/>
                <a:cs typeface="Arial" panose="020B0604020202020204" pitchFamily="34" charset="0"/>
              </a:rPr>
              <a:t>Un faible revenu du conjoint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7200" y="1428750"/>
            <a:ext cx="8610601" cy="800100"/>
          </a:xfrm>
        </p:spPr>
        <p:txBody>
          <a:bodyPr>
            <a:normAutofit fontScale="90000"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Qu’est-ce que les recherches antérieures nous ont dit?</a:t>
            </a:r>
          </a:p>
        </p:txBody>
      </p:sp>
    </p:spTree>
    <p:extLst>
      <p:ext uri="{BB962C8B-B14F-4D97-AF65-F5344CB8AC3E}">
        <p14:creationId xmlns:p14="http://schemas.microsoft.com/office/powerpoint/2010/main" val="390682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1524000"/>
            <a:ext cx="9144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1" y="2104697"/>
            <a:ext cx="8229599" cy="4448504"/>
          </a:xfrm>
        </p:spPr>
        <p:txBody>
          <a:bodyPr>
            <a:normAutofit fontScale="92500" lnSpcReduction="20000"/>
          </a:bodyPr>
          <a:lstStyle/>
          <a:p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Les familles des vétérans blessés peuvent être plus susceptibles d’avoir à faire face </a:t>
            </a:r>
            <a:r>
              <a:rPr lang="fr-CA" sz="2000">
                <a:latin typeface="Arial" panose="020B0604020202020204" pitchFamily="34" charset="0"/>
                <a:cs typeface="Arial" panose="020B0604020202020204" pitchFamily="34" charset="0"/>
              </a:rPr>
              <a:t>aux </a:t>
            </a:r>
            <a:r>
              <a:rPr lang="fr-CA" sz="2000" smtClean="0">
                <a:latin typeface="Arial" panose="020B0604020202020204" pitchFamily="34" charset="0"/>
                <a:cs typeface="Arial" panose="020B0604020202020204" pitchFamily="34" charset="0"/>
              </a:rPr>
              <a:t>facteurs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suivants :	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Isolement social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Effets négatifs sur la santé (p. ex</a:t>
            </a: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CA" sz="1600" smtClean="0">
                <a:latin typeface="Arial" panose="020B0604020202020204" pitchFamily="34" charset="0"/>
                <a:cs typeface="Arial" panose="020B0604020202020204" pitchFamily="34" charset="0"/>
              </a:rPr>
              <a:t>épuisement,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A" sz="1600" smtClean="0">
                <a:latin typeface="Arial" panose="020B0604020202020204" pitchFamily="34" charset="0"/>
                <a:cs typeface="Arial" panose="020B0604020202020204" pitchFamily="34" charset="0"/>
              </a:rPr>
              <a:t>dépression comme aidant)</a:t>
            </a:r>
            <a:endParaRPr lang="fr-C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Faibles revenus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Les domaines identifiés comme des occasions de soutien aux familles comprennent :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L’information et l’engagement (sensibilisation des familles)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L’éducation et le soutien au rôle d’aidant naturel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L’aide </a:t>
            </a: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CA" sz="1600" smtClean="0">
                <a:latin typeface="Arial" panose="020B0604020202020204" pitchFamily="34" charset="0"/>
                <a:cs typeface="Arial" panose="020B0604020202020204" pitchFamily="34" charset="0"/>
              </a:rPr>
              <a:t>s’y retrouver </a:t>
            </a:r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dans les systèmes et les soutiens (p. ex., FAC, ACC, provincial, ONG)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Le soutien pendant le processus de transition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La reconnaissance de leur soutien aux vétérans et de leurs contributions en tant que famille de militaires</a:t>
            </a:r>
          </a:p>
          <a:p>
            <a:pPr lvl="1"/>
            <a:r>
              <a:rPr lang="fr-CA" sz="1600" dirty="0">
                <a:latin typeface="Arial" panose="020B0604020202020204" pitchFamily="34" charset="0"/>
                <a:cs typeface="Arial" panose="020B0604020202020204" pitchFamily="34" charset="0"/>
              </a:rPr>
              <a:t>L’indemnisation pour la perte de revenus sur le marché du travail ou de soutien financier pendant la prestation de soins</a:t>
            </a:r>
          </a:p>
          <a:p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Recherche additionnelle requise sur les familles de vétérans canadiens</a:t>
            </a:r>
          </a:p>
          <a:p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7200" y="1428750"/>
            <a:ext cx="8610601" cy="800100"/>
          </a:xfrm>
        </p:spPr>
        <p:txBody>
          <a:bodyPr>
            <a:normAutofit fontScale="90000"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Qu’est-ce que les recherches antérieures nous ont dit?</a:t>
            </a:r>
          </a:p>
        </p:txBody>
      </p:sp>
    </p:spTree>
    <p:extLst>
      <p:ext uri="{BB962C8B-B14F-4D97-AF65-F5344CB8AC3E}">
        <p14:creationId xmlns:p14="http://schemas.microsoft.com/office/powerpoint/2010/main" val="17214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81000" y="2385625"/>
            <a:ext cx="8382000" cy="3970725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200" dirty="0">
                <a:latin typeface="Arial" panose="020B0604020202020204" pitchFamily="34" charset="0"/>
                <a:cs typeface="Arial" panose="020B0604020202020204" pitchFamily="34" charset="0"/>
              </a:rPr>
              <a:t>Étude qualitative </a:t>
            </a:r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fr-CA" sz="220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CA" sz="2200" dirty="0">
                <a:latin typeface="Arial" panose="020B0604020202020204" pitchFamily="34" charset="0"/>
                <a:cs typeface="Arial" panose="020B0604020202020204" pitchFamily="34" charset="0"/>
              </a:rPr>
              <a:t>bien-être des familles de vétérans des </a:t>
            </a:r>
            <a:r>
              <a:rPr lang="fr-CA" sz="2200">
                <a:latin typeface="Arial" panose="020B0604020202020204" pitchFamily="34" charset="0"/>
                <a:cs typeface="Arial" panose="020B0604020202020204" pitchFamily="34" charset="0"/>
              </a:rPr>
              <a:t>FAC </a:t>
            </a:r>
            <a:r>
              <a:rPr lang="fr-CA" sz="2200" smtClean="0">
                <a:latin typeface="Arial" panose="020B0604020202020204" pitchFamily="34" charset="0"/>
                <a:cs typeface="Arial" panose="020B0604020202020204" pitchFamily="34" charset="0"/>
              </a:rPr>
              <a:t>aux prises avec des </a:t>
            </a:r>
            <a:r>
              <a:rPr lang="fr-CA" sz="2200" dirty="0">
                <a:latin typeface="Arial" panose="020B0604020202020204" pitchFamily="34" charset="0"/>
                <a:cs typeface="Arial" panose="020B0604020202020204" pitchFamily="34" charset="0"/>
              </a:rPr>
              <a:t>problèmes de santé mentale :</a:t>
            </a:r>
          </a:p>
          <a:p>
            <a:pPr marL="742950" lvl="2" indent="-342900">
              <a:buFont typeface="Arial" panose="020B0604020202020204" pitchFamily="34" charset="0"/>
              <a:buChar char="−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Examen des répercussions sur la famille, le bien-être, l’accès </a:t>
            </a:r>
            <a:r>
              <a:rPr lang="fr-CA" sz="2000">
                <a:latin typeface="Arial" panose="020B0604020202020204" pitchFamily="34" charset="0"/>
                <a:cs typeface="Arial" panose="020B0604020202020204" pitchFamily="34" charset="0"/>
              </a:rPr>
              <a:t>aux </a:t>
            </a:r>
            <a:r>
              <a:rPr lang="fr-CA" sz="2000" smtClean="0">
                <a:latin typeface="Arial" panose="020B0604020202020204" pitchFamily="34" charset="0"/>
                <a:cs typeface="Arial" panose="020B0604020202020204" pitchFamily="34" charset="0"/>
              </a:rPr>
              <a:t> soutiens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(dans l’affirmative, ces mesures ont-elles été bénéfiques?).</a:t>
            </a:r>
          </a:p>
          <a:p>
            <a:pPr marL="742950" lvl="2" indent="-342900">
              <a:buFont typeface="Arial" panose="020B0604020202020204" pitchFamily="34" charset="0"/>
              <a:buChar char="−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Menée par l’entremise de l’Institut canadien de recherche sur la santé des militaires et des vétérans</a:t>
            </a:r>
          </a:p>
          <a:p>
            <a:pPr marL="742950" lvl="2" indent="-342900">
              <a:buFont typeface="Arial" panose="020B0604020202020204" pitchFamily="34" charset="0"/>
              <a:buChar char="−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27 entrevues en profondeur et 3 groupes de </a:t>
            </a:r>
            <a:r>
              <a:rPr lang="fr-CA" sz="2000">
                <a:latin typeface="Arial" panose="020B0604020202020204" pitchFamily="34" charset="0"/>
                <a:cs typeface="Arial" panose="020B0604020202020204" pitchFamily="34" charset="0"/>
              </a:rPr>
              <a:t>discussion </a:t>
            </a:r>
            <a:r>
              <a:rPr lang="fr-CA" sz="2000" smtClean="0">
                <a:latin typeface="Arial" panose="020B0604020202020204" pitchFamily="34" charset="0"/>
                <a:cs typeface="Arial" panose="020B0604020202020204" pitchFamily="34" charset="0"/>
              </a:rPr>
              <a:t>dans l’ensemble du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pays (en français et en anglais)</a:t>
            </a:r>
          </a:p>
          <a:p>
            <a:pPr marL="742950" lvl="2" indent="-342900">
              <a:buFont typeface="Arial" panose="020B0604020202020204" pitchFamily="34" charset="0"/>
              <a:buChar char="−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 rapport </a:t>
            </a:r>
            <a:r>
              <a:rPr lang="fr-CA" sz="200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fr-CA" sz="2000" smtClean="0">
                <a:latin typeface="Arial" panose="020B0604020202020204" pitchFamily="34" charset="0"/>
                <a:cs typeface="Arial" panose="020B0604020202020204" pitchFamily="34" charset="0"/>
              </a:rPr>
              <a:t>a été présenté </a:t>
            </a: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à ACC en février 2018</a:t>
            </a:r>
          </a:p>
          <a:p>
            <a:pPr marL="857250" lvl="2" indent="-457200"/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/>
            <a:endParaRPr lang="en-CA" sz="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381000" y="1657076"/>
            <a:ext cx="8305800" cy="726848"/>
          </a:xfrm>
        </p:spPr>
        <p:txBody>
          <a:bodyPr>
            <a:noAutofit/>
          </a:bodyPr>
          <a:lstStyle/>
          <a:p>
            <a:r>
              <a:rPr lang="fr-CA" sz="2800" b="1" dirty="0">
                <a:latin typeface="Arial" panose="020B0604020202020204" pitchFamily="34" charset="0"/>
                <a:cs typeface="Arial" panose="020B0604020202020204" pitchFamily="34" charset="0"/>
              </a:rPr>
              <a:t>Nouvelles recherches : </a:t>
            </a:r>
            <a:r>
              <a:rPr lang="fr-C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Étude sur le bien-être de la famille, 2018 </a:t>
            </a:r>
          </a:p>
        </p:txBody>
      </p:sp>
    </p:spTree>
    <p:extLst>
      <p:ext uri="{BB962C8B-B14F-4D97-AF65-F5344CB8AC3E}">
        <p14:creationId xmlns:p14="http://schemas.microsoft.com/office/powerpoint/2010/main" val="76275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81000" y="2201474"/>
            <a:ext cx="8382000" cy="4154876"/>
          </a:xfrm>
        </p:spPr>
        <p:txBody>
          <a:bodyPr>
            <a:normAutofit fontScale="77500" lnSpcReduction="20000"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Réalisée par des chercheurs universitaires canadiens experts en recherche qualitative, indépendants d’Anciens Combattants Canada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La méthodologie a </a:t>
            </a:r>
            <a:r>
              <a:rPr lang="fr-CA" sz="2600">
                <a:latin typeface="Arial" panose="020B0604020202020204" pitchFamily="34" charset="0"/>
                <a:cs typeface="Arial" panose="020B0604020202020204" pitchFamily="34" charset="0"/>
              </a:rPr>
              <a:t>minimisé </a:t>
            </a:r>
            <a:r>
              <a:rPr lang="fr-CA" sz="2600" smtClean="0">
                <a:latin typeface="Arial" panose="020B0604020202020204" pitchFamily="34" charset="0"/>
                <a:cs typeface="Arial" panose="020B0604020202020204" pitchFamily="34" charset="0"/>
              </a:rPr>
              <a:t>la partialité </a:t>
            </a: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et a utilisé des techniques d’analyse de données standard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L’approche qualitative permet d’approfondir la compréhension des résultats quantitatifs </a:t>
            </a:r>
            <a:r>
              <a:rPr lang="fr-CA" sz="260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CA" sz="2600" smtClean="0">
                <a:latin typeface="Arial" panose="020B0604020202020204" pitchFamily="34" charset="0"/>
                <a:cs typeface="Arial" panose="020B0604020202020204" pitchFamily="34" charset="0"/>
              </a:rPr>
              <a:t>Études </a:t>
            </a: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sur la vie après le service militaire au niveau de la population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Canadienne : la plupart des recherches qualitatives sur les familles de vétérans ont été effectuées dans d’autres pays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Les vétérans des familles des répondants représentaient une variété de grades, de milieux de service et d’expériences au cours de la transition du militaire au civil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600" dirty="0">
                <a:latin typeface="Arial" panose="020B0604020202020204" pitchFamily="34" charset="0"/>
                <a:cs typeface="Arial" panose="020B0604020202020204" pitchFamily="34" charset="0"/>
              </a:rPr>
              <a:t>Ces forces indiquent une preuve solide et une bonne certitude des conclusions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/>
            <a:endParaRPr lang="en-C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/>
            <a:endParaRPr lang="en-CA" sz="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914400" y="1474627"/>
            <a:ext cx="7391400" cy="726848"/>
          </a:xfrm>
        </p:spPr>
        <p:txBody>
          <a:bodyPr>
            <a:noAutofit/>
          </a:bodyPr>
          <a:lstStyle/>
          <a:p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Forces de l’étude</a:t>
            </a:r>
          </a:p>
        </p:txBody>
      </p:sp>
    </p:spTree>
    <p:extLst>
      <p:ext uri="{BB962C8B-B14F-4D97-AF65-F5344CB8AC3E}">
        <p14:creationId xmlns:p14="http://schemas.microsoft.com/office/powerpoint/2010/main" val="12684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81000" y="2286000"/>
            <a:ext cx="8382000" cy="4191000"/>
          </a:xfrm>
        </p:spPr>
        <p:txBody>
          <a:bodyPr>
            <a:normAutofit fontScale="92500" lnSpcReduction="20000"/>
          </a:bodyPr>
          <a:lstStyle/>
          <a:p>
            <a:pPr marL="457200" lvl="1" indent="-457200">
              <a:buFont typeface="Arial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Changements dans la structure familiale, les rôles et le fonctionnement de la famille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Défis identitaires (abandon d’emploi, passage du conjoint à l’aidant naturel, etc.)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Le vétéran n’est pas présent en tant que conjoint ou parent; les conjoints/enfants jouent un rôle de soignant; vigilance constante : </a:t>
            </a:r>
            <a:r>
              <a:rPr lang="fr-CA" sz="1600" i="1">
                <a:latin typeface="Arial" panose="020B0604020202020204" pitchFamily="34" charset="0"/>
                <a:cs typeface="Arial" panose="020B0604020202020204" pitchFamily="34" charset="0"/>
              </a:rPr>
              <a:t>« marcher sur des œufs »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Problèmes relationnels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Manque d’intimité; aventures extraconjugales; le vétéran n’est plus la même personne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Tensions et instabilité financières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Le vétéran ou son conjoint peut devoir </a:t>
            </a:r>
            <a:r>
              <a:rPr lang="fr-CA" sz="1600" smtClean="0">
                <a:latin typeface="Arial" panose="020B0604020202020204" pitchFamily="34" charset="0"/>
                <a:cs typeface="Arial" panose="020B0604020202020204" pitchFamily="34" charset="0"/>
              </a:rPr>
              <a:t>réduire ses activités professionnelles </a:t>
            </a:r>
            <a:r>
              <a:rPr lang="fr-CA" sz="1600">
                <a:latin typeface="Arial" panose="020B0604020202020204" pitchFamily="34" charset="0"/>
                <a:cs typeface="Arial" panose="020B0604020202020204" pitchFamily="34" charset="0"/>
              </a:rPr>
              <a:t>ou cesser de travailler. </a:t>
            </a:r>
            <a:r>
              <a:rPr lang="fr-CA" sz="1600" i="1">
                <a:latin typeface="Arial" panose="020B0604020202020204" pitchFamily="34" charset="0"/>
                <a:cs typeface="Arial" panose="020B0604020202020204" pitchFamily="34" charset="0"/>
              </a:rPr>
              <a:t>« .... j’ai dû quitter mon travail pour m’occuper de lui. » 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Sentiments d’isolement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 i="1">
                <a:latin typeface="Arial" panose="020B0604020202020204" pitchFamily="34" charset="0"/>
                <a:cs typeface="Arial" panose="020B0604020202020204" pitchFamily="34" charset="0"/>
              </a:rPr>
              <a:t>« Dans l’ensemble, les relations à l’extérieur de la maison étaient souvent difficiles à entretenir. »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Les conjoints ont fait état </a:t>
            </a:r>
            <a:r>
              <a:rPr lang="fr-CA" sz="1800" smtClean="0">
                <a:latin typeface="Arial" panose="020B0604020202020204" pitchFamily="34" charset="0"/>
                <a:cs typeface="Arial" panose="020B0604020202020204" pitchFamily="34" charset="0"/>
              </a:rPr>
              <a:t>d’épuisement, </a:t>
            </a: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de dépression, d’anxiété (pour eux-mêmes et pour les enfants)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1800">
                <a:latin typeface="Arial" panose="020B0604020202020204" pitchFamily="34" charset="0"/>
                <a:cs typeface="Arial" panose="020B0604020202020204" pitchFamily="34" charset="0"/>
              </a:rPr>
              <a:t>Certaines familles ont développé une plus grande résilience et ont rétabli le lien avec les priorités familiales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7883" y="1559152"/>
            <a:ext cx="9144000" cy="726848"/>
          </a:xfrm>
        </p:spPr>
        <p:txBody>
          <a:bodyPr>
            <a:noAutofit/>
          </a:bodyPr>
          <a:lstStyle/>
          <a:p>
            <a: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  <a:t>Répercussions des problèmes de santé mentale des vétérans sur la famille</a:t>
            </a:r>
          </a:p>
        </p:txBody>
      </p:sp>
    </p:spTree>
    <p:extLst>
      <p:ext uri="{BB962C8B-B14F-4D97-AF65-F5344CB8AC3E}">
        <p14:creationId xmlns:p14="http://schemas.microsoft.com/office/powerpoint/2010/main" val="4449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81000" y="2343437"/>
            <a:ext cx="8382000" cy="3970725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 soutien familial est essentiel et peut sauver des vies 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800" i="1" dirty="0">
                <a:latin typeface="Arial" panose="020B0604020202020204" pitchFamily="34" charset="0"/>
                <a:cs typeface="Arial" panose="020B0604020202020204" pitchFamily="34" charset="0"/>
              </a:rPr>
              <a:t>« </a:t>
            </a:r>
            <a:r>
              <a:rPr lang="fr-CA" sz="1600" i="1" dirty="0">
                <a:latin typeface="Arial" panose="020B0604020202020204" pitchFamily="34" charset="0"/>
                <a:cs typeface="Arial" panose="020B0604020202020204" pitchFamily="34" charset="0"/>
              </a:rPr>
              <a:t>Je pense que nous avons eu un effet positif sur lui. Parce que je crois que si nous n’étions </a:t>
            </a:r>
            <a:r>
              <a:rPr lang="fr-CA" sz="1600" i="1">
                <a:latin typeface="Arial" panose="020B0604020202020204" pitchFamily="34" charset="0"/>
                <a:cs typeface="Arial" panose="020B0604020202020204" pitchFamily="34" charset="0"/>
              </a:rPr>
              <a:t>pas </a:t>
            </a:r>
            <a:r>
              <a:rPr lang="fr-CA" sz="1600" i="1" smtClean="0">
                <a:latin typeface="Arial" panose="020B0604020202020204" pitchFamily="34" charset="0"/>
                <a:cs typeface="Arial" panose="020B0604020202020204" pitchFamily="34" charset="0"/>
              </a:rPr>
              <a:t>présents, </a:t>
            </a:r>
            <a:r>
              <a:rPr lang="fr-CA" sz="1600" i="1" dirty="0">
                <a:latin typeface="Arial" panose="020B0604020202020204" pitchFamily="34" charset="0"/>
                <a:cs typeface="Arial" panose="020B0604020202020204" pitchFamily="34" charset="0"/>
              </a:rPr>
              <a:t>il ne serait plus là. Je pense qu’il se serait suicidé à un moment donné. »  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Le comportement du vétéran a des répercussions sur la famille et vice versa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1600" i="1" dirty="0">
                <a:latin typeface="Arial" panose="020B0604020202020204" pitchFamily="34" charset="0"/>
                <a:cs typeface="Arial" panose="020B0604020202020204" pitchFamily="34" charset="0"/>
              </a:rPr>
              <a:t>« Le fait que (le vétéran) connaisse une bonne journée peut aussi dépendre de si vous avez une bonne journée, et si vos enfants ont une bonne journée. »  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fr-CA" sz="2000" dirty="0">
                <a:latin typeface="Arial" panose="020B0604020202020204" pitchFamily="34" charset="0"/>
                <a:cs typeface="Arial" panose="020B0604020202020204" pitchFamily="34" charset="0"/>
              </a:rPr>
              <a:t>Certains vétérans se sont sentis coupables des répercussions de leur santé mentale sur la famille.</a:t>
            </a:r>
          </a:p>
          <a:p>
            <a:pPr marL="742950" lvl="2" indent="-342900">
              <a:buFont typeface="Arial" pitchFamily="34" charset="0"/>
              <a:buChar char="−"/>
            </a:pPr>
            <a:r>
              <a:rPr lang="fr-CA" sz="1600" i="1" dirty="0">
                <a:latin typeface="Arial" panose="020B0604020202020204" pitchFamily="34" charset="0"/>
                <a:cs typeface="Arial" panose="020B0604020202020204" pitchFamily="34" charset="0"/>
              </a:rPr>
              <a:t>« Il se sent très coupable parce qu’il ne peut pas être présent à l’école, aux pièces de théâtre des enfants ou quand ils reçoivent des prix, ou quoi que ce soit d’autre. Il ne peut pas être autour de ça. 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1459157"/>
            <a:ext cx="9144000" cy="726848"/>
          </a:xfrm>
        </p:spPr>
        <p:txBody>
          <a:bodyPr>
            <a:noAutofit/>
          </a:bodyPr>
          <a:lstStyle/>
          <a:p>
            <a: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A" sz="2400" b="1">
                <a:latin typeface="Arial" panose="020B0604020202020204" pitchFamily="34" charset="0"/>
                <a:cs typeface="Arial" panose="020B0604020202020204" pitchFamily="34" charset="0"/>
              </a:rPr>
              <a:t>Comment la vie familiale influe-t-elle sur le bien-être du vétéran pendant la transition du militaire au civil?</a:t>
            </a:r>
          </a:p>
        </p:txBody>
      </p:sp>
    </p:spTree>
    <p:extLst>
      <p:ext uri="{BB962C8B-B14F-4D97-AF65-F5344CB8AC3E}">
        <p14:creationId xmlns:p14="http://schemas.microsoft.com/office/powerpoint/2010/main" val="5220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41644" y="2384342"/>
            <a:ext cx="8382000" cy="4592493"/>
          </a:xfrm>
        </p:spPr>
        <p:txBody>
          <a:bodyPr>
            <a:normAutofit fontScale="85000" lnSpcReduction="20000"/>
          </a:bodyPr>
          <a:lstStyle/>
          <a:p>
            <a:r>
              <a:rPr lang="fr-CA" sz="2400" dirty="0">
                <a:latin typeface="Arial" panose="020B0604020202020204" pitchFamily="34" charset="0"/>
                <a:cs typeface="Arial" panose="020B0604020202020204" pitchFamily="34" charset="0"/>
              </a:rPr>
              <a:t>Soutien informel avec des expériences positives : </a:t>
            </a:r>
          </a:p>
          <a:p>
            <a:pPr marL="857250" lvl="2" indent="-457200">
              <a:buFont typeface="Arial" panose="020B0604020202020204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Soutien social de la famille ou des amis et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d’autres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conjoints de </a:t>
            </a: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militaires ayant une identité commune</a:t>
            </a:r>
          </a:p>
          <a:p>
            <a:pPr marL="857250" lvl="2" indent="-457200">
              <a:buFont typeface="Arial" panose="020B0604020202020204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Les médias sociaux, comme Facebook et les réseaux et ressources de soutien en ligne</a:t>
            </a:r>
          </a:p>
          <a:p>
            <a:pPr marL="857250" lvl="2" indent="-457200">
              <a:buFont typeface="Arial" panose="020B0604020202020204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Employeurs/collègues de travail </a:t>
            </a:r>
          </a:p>
          <a:p>
            <a:pPr marL="857250" lvl="2" indent="-457200">
              <a:buFont typeface="Arial" panose="020B0604020202020204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Animaux de compagnie</a:t>
            </a:r>
          </a:p>
          <a:p>
            <a:pPr marL="857250" lvl="2" indent="-457200">
              <a:buFont typeface="Arial" panose="020B0604020202020204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Exercice</a:t>
            </a:r>
          </a:p>
          <a:p>
            <a:pPr marL="400050" lvl="2" indent="0">
              <a:buNone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2" indent="-342900"/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Soutien informel avec des expériences positives :</a:t>
            </a: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Thérapie individuelle</a:t>
            </a: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Psychoéducation pour aider les familles à comprendre ce que vit le vétéran</a:t>
            </a: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Counseling matrimonial</a:t>
            </a: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Soutien par les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pairs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(Soutien social; blessures de </a:t>
            </a: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stress opérationnel (SSBSO), Centres de ressources pour les familles des militaires (CRFM)</a:t>
            </a: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Groupes </a:t>
            </a: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de défense </a:t>
            </a:r>
            <a:r>
              <a:rPr lang="fr-CA" sz="190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fr-CA" sz="1900" smtClean="0">
                <a:latin typeface="Arial" panose="020B0604020202020204" pitchFamily="34" charset="0"/>
                <a:cs typeface="Arial" panose="020B0604020202020204" pitchFamily="34" charset="0"/>
              </a:rPr>
              <a:t>intérêts - a</a:t>
            </a:r>
            <a:r>
              <a:rPr lang="fr-CA" sz="19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nimaux </a:t>
            </a:r>
            <a:r>
              <a:rPr lang="fr-CA" sz="1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d’assistance </a:t>
            </a:r>
            <a:endParaRPr lang="fr-CA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2" indent="-457200">
              <a:buFont typeface="Arial" pitchFamily="34" charset="0"/>
              <a:buChar char="−"/>
            </a:pPr>
            <a:r>
              <a:rPr lang="fr-CA" sz="1900" dirty="0">
                <a:latin typeface="Arial" panose="020B0604020202020204" pitchFamily="34" charset="0"/>
                <a:cs typeface="Arial" panose="020B0604020202020204" pitchFamily="34" charset="0"/>
              </a:rPr>
              <a:t>Avantages financiers </a:t>
            </a:r>
          </a:p>
          <a:p>
            <a:pPr marL="400050" lvl="2" indent="0">
              <a:buNone/>
            </a:pPr>
            <a:r>
              <a:rPr lang="fr-CA" sz="1900" i="1" dirty="0">
                <a:latin typeface="Arial" panose="020B0604020202020204" pitchFamily="34" charset="0"/>
                <a:cs typeface="Arial" panose="020B0604020202020204" pitchFamily="34" charset="0"/>
              </a:rPr>
              <a:t>				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532E7D6-00FC-4F05-8D68-6F69D83B91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1524000"/>
            <a:ext cx="9144000" cy="726848"/>
          </a:xfrm>
        </p:spPr>
        <p:txBody>
          <a:bodyPr>
            <a:noAutofit/>
          </a:bodyPr>
          <a:lstStyle/>
          <a:p>
            <a:r>
              <a:rPr lang="fr-CA" sz="2800" b="1" dirty="0">
                <a:latin typeface="Arial" panose="020B0604020202020204" pitchFamily="34" charset="0"/>
                <a:cs typeface="Arial" panose="020B0604020202020204" pitchFamily="34" charset="0"/>
              </a:rPr>
              <a:t>Familles ayant accès à une variété </a:t>
            </a:r>
            <a:r>
              <a:rPr lang="fr-CA" sz="2800" b="1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CA" sz="2800" b="1" smtClean="0">
                <a:latin typeface="Arial" panose="020B0604020202020204" pitchFamily="34" charset="0"/>
                <a:cs typeface="Arial" panose="020B0604020202020204" pitchFamily="34" charset="0"/>
              </a:rPr>
              <a:t>soutiens</a:t>
            </a:r>
            <a:endParaRPr lang="fr-C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33512</TotalTime>
  <Words>538</Words>
  <Application>Microsoft Office PowerPoint</Application>
  <PresentationFormat>On-screen Show (4:3)</PresentationFormat>
  <Paragraphs>186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Custom Design</vt:lpstr>
      <vt:lpstr>1_Custom Design</vt:lpstr>
      <vt:lpstr>NOUVELLE RECHERCHE SUR LES FAMILLES DES VÉTÉRANS : Étude qualitative sur la santé et le bien-être des familles des vétérans des Forces armées canadiennes aux prises avec des problèmes de santé mentale     JUIN 2018</vt:lpstr>
      <vt:lpstr>Comprendre les besoins des familles des vétérans : Établissement d’une base de données probantes</vt:lpstr>
      <vt:lpstr>Qu’est-ce que les recherches antérieures nous ont dit?</vt:lpstr>
      <vt:lpstr>Qu’est-ce que les recherches antérieures nous ont dit?</vt:lpstr>
      <vt:lpstr>Nouvelles recherches : Étude sur le bien-être de la famille, 2018 </vt:lpstr>
      <vt:lpstr>Forces de l’étude</vt:lpstr>
      <vt:lpstr>Répercussions des problèmes de santé mentale des vétérans sur la famille</vt:lpstr>
      <vt:lpstr> Comment la vie familiale influe-t-elle sur le bien-être du vétéran pendant la transition du militaire au civil?</vt:lpstr>
      <vt:lpstr>Familles ayant accès à une variété de soutiens</vt:lpstr>
      <vt:lpstr>Obstacles recensés par les familles</vt:lpstr>
      <vt:lpstr>Suggestions des membres de la famille</vt:lpstr>
      <vt:lpstr>Que savons-nous aujourd’hui?</vt:lpstr>
      <vt:lpstr>Qu’est-ce qui est nouveau dans cette étude?</vt:lpstr>
      <vt:lpstr>Ce que cela signifie pour ACC?</vt:lpstr>
    </vt:vector>
  </TitlesOfParts>
  <Company>Veterans Affairs Canada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SLSAMSON</dc:creator>
  <cp:lastModifiedBy>Megan MacEwen</cp:lastModifiedBy>
  <cp:revision>967</cp:revision>
  <cp:lastPrinted>2018-02-22T17:25:36Z</cp:lastPrinted>
  <dcterms:created xsi:type="dcterms:W3CDTF">2011-04-07T11:20:50Z</dcterms:created>
  <dcterms:modified xsi:type="dcterms:W3CDTF">2018-06-18T17:16:21Z</dcterms:modified>
</cp:coreProperties>
</file>